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5" r:id="rId3"/>
    <p:sldId id="366" r:id="rId4"/>
    <p:sldId id="367" r:id="rId5"/>
    <p:sldId id="368" r:id="rId6"/>
    <p:sldId id="369" r:id="rId7"/>
    <p:sldId id="370" r:id="rId8"/>
    <p:sldId id="360" r:id="rId9"/>
    <p:sldId id="359" r:id="rId10"/>
    <p:sldId id="371" r:id="rId11"/>
    <p:sldId id="301" r:id="rId12"/>
    <p:sldId id="317" r:id="rId13"/>
    <p:sldId id="288" r:id="rId14"/>
    <p:sldId id="372" r:id="rId15"/>
    <p:sldId id="281" r:id="rId16"/>
    <p:sldId id="283" r:id="rId17"/>
    <p:sldId id="284" r:id="rId18"/>
    <p:sldId id="373" r:id="rId19"/>
    <p:sldId id="374" r:id="rId20"/>
    <p:sldId id="375" r:id="rId21"/>
    <p:sldId id="316" r:id="rId22"/>
    <p:sldId id="291" r:id="rId23"/>
    <p:sldId id="362" r:id="rId24"/>
    <p:sldId id="294" r:id="rId25"/>
    <p:sldId id="376" r:id="rId26"/>
    <p:sldId id="304" r:id="rId27"/>
    <p:sldId id="377" r:id="rId28"/>
    <p:sldId id="378" r:id="rId29"/>
    <p:sldId id="319" r:id="rId30"/>
    <p:sldId id="363" r:id="rId31"/>
    <p:sldId id="379" r:id="rId32"/>
    <p:sldId id="309" r:id="rId33"/>
    <p:sldId id="380" r:id="rId34"/>
    <p:sldId id="332" r:id="rId35"/>
    <p:sldId id="382" r:id="rId36"/>
    <p:sldId id="350" r:id="rId37"/>
    <p:sldId id="381" r:id="rId38"/>
    <p:sldId id="364" r:id="rId39"/>
    <p:sldId id="270" r:id="rId40"/>
  </p:sldIdLst>
  <p:sldSz cx="10080625" cy="7559675"/>
  <p:notesSz cx="700405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A50021"/>
    <a:srgbClr val="4F81BD"/>
    <a:srgbClr val="FFFFFF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37" d="100"/>
          <a:sy n="37" d="100"/>
        </p:scale>
        <p:origin x="-1302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Archivos%20Claudia%20Campo%20Saumet\Direcci&#243;n%20de%20Gesti&#243;n%20Jur&#237;dica\Presentaci&#243;n%20Comisi&#243;n%20de%20Expertos\Copia%20de%20Libro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rchivos%20Claudia%20Campo%20Saumet\Direcci&#243;n%20de%20Gesti&#243;n%20Jur&#237;dica\Presentaci&#243;n%20Comisi&#243;n%20de%20Expertos\Copia%20de%20INFORME%20GERENCIAL%20A%20MARZO%2031%20DE%202015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rchivos%20Claudia%20Campo%20Saumet\Direcci&#243;n%20de%20Gesti&#243;n%20Jur&#237;dica\Presentaci&#243;n%20Comisi&#243;n%20de%20Expertos\05022015%20informe%2013-4-1.xlsx" TargetMode="Externa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Archivos%20Claudia%20Campo%20Saumet\Direcci&#243;n%20de%20Gesti&#243;n%20Jur&#237;dica\Presentaci&#243;n%20Comisi&#243;n%20de%20Expertos\Copia%20de%20Libro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Hoja_de_c_lculo_de_Microsoft_Office_Excel1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Hoja_de_c_lculo_de_Microsoft_Office_Excel2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Hoja_de_c_lculo_de_Microsoft_Office_Excel3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Archivos%20Claudia%20Campo%20Saumet\Direcci&#243;n%20de%20Gesti&#243;n%20Jur&#237;dica\Presentaci&#243;n%20Comisi&#243;n%20de%20Expertos\Copia%20de%20Libro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D:\Archivos%20Claudia%20Campo%20Saumet\Direcci&#243;n%20de%20Gesti&#243;n%20Jur&#237;dica\Presentaci&#243;n%20Comisi&#243;n%20de%20Expertos\Copia%20de%20Libr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plotArea>
      <c:layout>
        <c:manualLayout>
          <c:layoutTarget val="inner"/>
          <c:xMode val="edge"/>
          <c:yMode val="edge"/>
          <c:x val="4.0999331119377584E-2"/>
          <c:y val="2.5428331875182269E-2"/>
          <c:w val="0.9590006688806223"/>
          <c:h val="0.84167468649752164"/>
        </c:manualLayout>
      </c:layout>
      <c:barChart>
        <c:barDir val="col"/>
        <c:grouping val="clustered"/>
        <c:ser>
          <c:idx val="0"/>
          <c:order val="0"/>
          <c:tx>
            <c:strRef>
              <c:f>Hoja1!$D$25</c:f>
              <c:strCache>
                <c:ptCount val="1"/>
                <c:pt idx="0">
                  <c:v>Total Trámites Atendidos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5.5788005578800478E-3"/>
                  <c:y val="3.40570409848331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192003719200045E-3"/>
                  <c:y val="-2.043422459089985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Hoja1!$C$26:$C$29</c:f>
              <c:strCache>
                <c:ptCount val="4"/>
                <c:pt idx="0">
                  <c:v>2011-2015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Hoja1!$D$26:$D$29</c:f>
              <c:numCache>
                <c:formatCode>#,##0</c:formatCode>
                <c:ptCount val="4"/>
                <c:pt idx="0">
                  <c:v>27966</c:v>
                </c:pt>
                <c:pt idx="1">
                  <c:v>8997</c:v>
                </c:pt>
                <c:pt idx="2">
                  <c:v>4535</c:v>
                </c:pt>
                <c:pt idx="3">
                  <c:v>1026</c:v>
                </c:pt>
              </c:numCache>
            </c:numRef>
          </c:val>
        </c:ser>
        <c:ser>
          <c:idx val="1"/>
          <c:order val="1"/>
          <c:tx>
            <c:strRef>
              <c:f>Hoja1!$E$25</c:f>
              <c:strCache>
                <c:ptCount val="1"/>
                <c:pt idx="0">
                  <c:v> Relatoría -Consultas Tramitas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1.4876801487680155E-2"/>
                  <c:y val="-3.40570409848331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7192003719199703E-3"/>
                  <c:y val="-6.2437187192479683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596001859598826E-3"/>
                  <c:y val="1.36228163939331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Hoja1!$C$26:$C$29</c:f>
              <c:strCache>
                <c:ptCount val="4"/>
                <c:pt idx="0">
                  <c:v>2011-2015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Hoja1!$E$26:$E$29</c:f>
              <c:numCache>
                <c:formatCode>#,##0</c:formatCode>
                <c:ptCount val="4"/>
                <c:pt idx="0">
                  <c:v>24206</c:v>
                </c:pt>
                <c:pt idx="1">
                  <c:v>8076</c:v>
                </c:pt>
                <c:pt idx="2">
                  <c:v>3385</c:v>
                </c:pt>
                <c:pt idx="3">
                  <c:v>562</c:v>
                </c:pt>
              </c:numCache>
            </c:numRef>
          </c:val>
        </c:ser>
        <c:ser>
          <c:idx val="2"/>
          <c:order val="2"/>
          <c:tx>
            <c:strRef>
              <c:f>Hoja1!$F$25</c:f>
              <c:strCache>
                <c:ptCount val="1"/>
                <c:pt idx="0">
                  <c:v> Normativa y Doctrina - Respuestas a consultas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045560204556020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Hoja1!$C$26:$C$29</c:f>
              <c:strCache>
                <c:ptCount val="4"/>
                <c:pt idx="0">
                  <c:v>2011-2015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Hoja1!$F$26:$F$29</c:f>
              <c:numCache>
                <c:formatCode>#,##0</c:formatCode>
                <c:ptCount val="4"/>
                <c:pt idx="0">
                  <c:v>3760</c:v>
                </c:pt>
                <c:pt idx="1">
                  <c:v>921</c:v>
                </c:pt>
                <c:pt idx="2">
                  <c:v>1150</c:v>
                </c:pt>
                <c:pt idx="3">
                  <c:v>464</c:v>
                </c:pt>
              </c:numCache>
            </c:numRef>
          </c:val>
        </c:ser>
        <c:gapWidth val="100"/>
        <c:overlap val="-24"/>
        <c:axId val="87934464"/>
        <c:axId val="87936000"/>
      </c:barChart>
      <c:catAx>
        <c:axId val="879344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7936000"/>
        <c:crosses val="autoZero"/>
        <c:auto val="1"/>
        <c:lblAlgn val="ctr"/>
        <c:lblOffset val="100"/>
      </c:catAx>
      <c:valAx>
        <c:axId val="87936000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879344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347542435856607"/>
          <c:y val="4.0016754991501868E-2"/>
          <c:w val="0.45560380266274247"/>
          <c:h val="0.244785384327003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2988758280844869E-2"/>
                  <c:y val="-9.1426169049146244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s-ES" sz="1400" b="1" i="0" u="none" strike="noStrike" kern="1200" spc="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400" b="1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Hoja4!$A$1:$A$2</c:f>
              <c:strCache>
                <c:ptCount val="2"/>
                <c:pt idx="0">
                  <c:v>Favorables</c:v>
                </c:pt>
                <c:pt idx="1">
                  <c:v>Desfavorables</c:v>
                </c:pt>
              </c:strCache>
            </c:strRef>
          </c:cat>
          <c:val>
            <c:numRef>
              <c:f>Hoja4!$B$1:$B$2</c:f>
              <c:numCache>
                <c:formatCode>General</c:formatCode>
                <c:ptCount val="2"/>
                <c:pt idx="0">
                  <c:v>152</c:v>
                </c:pt>
                <c:pt idx="1">
                  <c:v>235</c:v>
                </c:pt>
              </c:numCache>
            </c:numRef>
          </c:val>
        </c:ser>
        <c:dLbls>
          <c:showCatName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9.1497030313274455E-2"/>
          <c:y val="0.12962999242319589"/>
          <c:w val="0.86860956617118812"/>
          <c:h val="0.69289108083679551"/>
        </c:manualLayout>
      </c:layout>
      <c:bar3DChart>
        <c:barDir val="col"/>
        <c:grouping val="clustered"/>
        <c:ser>
          <c:idx val="0"/>
          <c:order val="0"/>
          <c:tx>
            <c:strRef>
              <c:f>Hoja1!$B$144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8424591738712775E-3"/>
                  <c:y val="-1.8645119368403199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2011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247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232788984950364E-3"/>
                  <c:y val="-2.9832190989445118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2011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426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4655779699008E-2"/>
                  <c:y val="-2.7967679052604787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2011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91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085194682076852E-7"/>
                  <c:y val="-2.0509631305243511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2011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425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/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Hoja1!$A$145:$A$147</c:f>
              <c:strCache>
                <c:ptCount val="3"/>
                <c:pt idx="0">
                  <c:v>Revisar decretos, resoluciones, O admin y demás actos en lo de competencia de la entidad</c:v>
                </c:pt>
                <c:pt idx="1">
                  <c:v>Conceptos sobre proyectos de ley
</c:v>
                </c:pt>
                <c:pt idx="2">
                  <c:v>Actualización de bases  (Codex, Sistema Jurídico Documental,  página web e In Situ)</c:v>
                </c:pt>
              </c:strCache>
            </c:strRef>
          </c:cat>
          <c:val>
            <c:numRef>
              <c:f>Hoja1!$B$145:$B$147</c:f>
              <c:numCache>
                <c:formatCode>General</c:formatCode>
                <c:ptCount val="3"/>
                <c:pt idx="0">
                  <c:v>247</c:v>
                </c:pt>
                <c:pt idx="1">
                  <c:v>91</c:v>
                </c:pt>
                <c:pt idx="2">
                  <c:v>425</c:v>
                </c:pt>
              </c:numCache>
            </c:numRef>
          </c:val>
        </c:ser>
        <c:ser>
          <c:idx val="1"/>
          <c:order val="1"/>
          <c:tx>
            <c:strRef>
              <c:f>Hoja1!$C$144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5.123278898495013E-3"/>
                  <c:y val="-1.8645119368403264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2012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339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80819724623807E-3"/>
                  <c:y val="-2.423865517892412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2012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799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040986231187983E-3"/>
                  <c:y val="-1.6780607431562875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2012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121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424591738713716E-3"/>
                  <c:y val="-1.8645119368403199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2012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571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 b="1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Hoja1!$A$145:$A$147</c:f>
              <c:strCache>
                <c:ptCount val="3"/>
                <c:pt idx="0">
                  <c:v>Revisar decretos, resoluciones, O admin y demás actos en lo de competencia de la entidad</c:v>
                </c:pt>
                <c:pt idx="1">
                  <c:v>Conceptos sobre proyectos de ley
</c:v>
                </c:pt>
                <c:pt idx="2">
                  <c:v>Actualización de bases  (Codex, Sistema Jurídico Documental,  página web e In Situ)</c:v>
                </c:pt>
              </c:strCache>
            </c:strRef>
          </c:cat>
          <c:val>
            <c:numRef>
              <c:f>Hoja1!$C$145:$C$147</c:f>
              <c:numCache>
                <c:formatCode>General</c:formatCode>
                <c:ptCount val="3"/>
                <c:pt idx="0">
                  <c:v>339</c:v>
                </c:pt>
                <c:pt idx="1">
                  <c:v>121</c:v>
                </c:pt>
                <c:pt idx="2">
                  <c:v>571</c:v>
                </c:pt>
              </c:numCache>
            </c:numRef>
          </c:val>
        </c:ser>
        <c:ser>
          <c:idx val="2"/>
          <c:order val="2"/>
          <c:tx>
            <c:strRef>
              <c:f>Hoja1!$D$144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6.4040986231187983E-3"/>
                  <c:y val="-1.6780607431562875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2013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368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4040986231187983E-3"/>
                  <c:y val="-1.3051583557882222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2013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921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69836695485119E-2"/>
                  <c:y val="-1.4916095494722554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2013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52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527377521613837E-2"/>
                  <c:y val="-1.4916095494722554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2013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717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 b="1">
                    <a:latin typeface="Arial" pitchFamily="34" charset="0"/>
                    <a:cs typeface="Arial" pitchFamily="34" charset="0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Hoja1!$A$145:$A$147</c:f>
              <c:strCache>
                <c:ptCount val="3"/>
                <c:pt idx="0">
                  <c:v>Revisar decretos, resoluciones, O admin y demás actos en lo de competencia de la entidad</c:v>
                </c:pt>
                <c:pt idx="1">
                  <c:v>Conceptos sobre proyectos de ley
</c:v>
                </c:pt>
                <c:pt idx="2">
                  <c:v>Actualización de bases  (Codex, Sistema Jurídico Documental,  página web e In Situ)</c:v>
                </c:pt>
              </c:strCache>
            </c:strRef>
          </c:cat>
          <c:val>
            <c:numRef>
              <c:f>Hoja1!$D$145:$D$147</c:f>
              <c:numCache>
                <c:formatCode>General</c:formatCode>
                <c:ptCount val="3"/>
                <c:pt idx="0">
                  <c:v>368</c:v>
                </c:pt>
                <c:pt idx="1">
                  <c:v>52</c:v>
                </c:pt>
                <c:pt idx="2">
                  <c:v>717</c:v>
                </c:pt>
              </c:numCache>
            </c:numRef>
          </c:val>
        </c:ser>
        <c:ser>
          <c:idx val="3"/>
          <c:order val="3"/>
          <c:tx>
            <c:strRef>
              <c:f>Hoja1!$E$144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6.4040986231187983E-3"/>
                  <c:y val="-2.0509631305243511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2014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289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84918347742555E-3"/>
                  <c:y val="-2.0509631305243511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2014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1150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27377521613837E-2"/>
                  <c:y val="-1.4916095494722554E-2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2014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114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24655779699008E-2"/>
                  <c:y val="-9.3227064961651281E-3"/>
                </c:manualLayout>
              </c:layout>
              <c:tx>
                <c:rich>
                  <a:bodyPr/>
                  <a:lstStyle/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2014</a:t>
                    </a:r>
                  </a:p>
                  <a:p>
                    <a:pPr>
                      <a:defRPr lang="es-ES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b="1">
                        <a:latin typeface="Arial" pitchFamily="34" charset="0"/>
                        <a:cs typeface="Arial" pitchFamily="34" charset="0"/>
                      </a:rPr>
                      <a:t>1028</a:t>
                    </a:r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Hoja1!$A$145:$A$147</c:f>
              <c:strCache>
                <c:ptCount val="3"/>
                <c:pt idx="0">
                  <c:v>Revisar decretos, resoluciones, O admin y demás actos en lo de competencia de la entidad</c:v>
                </c:pt>
                <c:pt idx="1">
                  <c:v>Conceptos sobre proyectos de ley
</c:v>
                </c:pt>
                <c:pt idx="2">
                  <c:v>Actualización de bases  (Codex, Sistema Jurídico Documental,  página web e In Situ)</c:v>
                </c:pt>
              </c:strCache>
            </c:strRef>
          </c:cat>
          <c:val>
            <c:numRef>
              <c:f>Hoja1!$E$145:$E$147</c:f>
              <c:numCache>
                <c:formatCode>General</c:formatCode>
                <c:ptCount val="3"/>
                <c:pt idx="0">
                  <c:v>289</c:v>
                </c:pt>
                <c:pt idx="1">
                  <c:v>114</c:v>
                </c:pt>
                <c:pt idx="2">
                  <c:v>1028</c:v>
                </c:pt>
              </c:numCache>
            </c:numRef>
          </c:val>
        </c:ser>
        <c:ser>
          <c:idx val="4"/>
          <c:order val="4"/>
          <c:tx>
            <c:strRef>
              <c:f>Hoja1!$F$144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024655779699008E-2"/>
                  <c:y val="-1.6780607431562875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lang="en-US" b="1"/>
                      <a:t>2015</a:t>
                    </a:r>
                  </a:p>
                  <a:p>
                    <a:pPr>
                      <a:defRPr lang="es-ES" b="1"/>
                    </a:pPr>
                    <a:r>
                      <a:rPr lang="en-US" b="1"/>
                      <a:t>138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089016970861342E-2"/>
                  <c:y val="-2.2374143242083831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lang="en-US" b="1"/>
                      <a:t>2015</a:t>
                    </a:r>
                  </a:p>
                  <a:p>
                    <a:pPr>
                      <a:defRPr lang="es-ES" b="1"/>
                    </a:pPr>
                    <a:r>
                      <a:rPr lang="en-US" b="1"/>
                      <a:t>464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8081972462376E-2"/>
                  <c:y val="-1.8645119368403199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lang="en-US" b="1"/>
                      <a:t>2015</a:t>
                    </a:r>
                  </a:p>
                  <a:p>
                    <a:pPr>
                      <a:defRPr lang="es-ES" b="1"/>
                    </a:pPr>
                    <a:r>
                      <a:rPr lang="en-US" b="1"/>
                      <a:t>7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69836695485119E-2"/>
                  <c:y val="-1.8645119368403199E-2"/>
                </c:manualLayout>
              </c:layout>
              <c:tx>
                <c:rich>
                  <a:bodyPr/>
                  <a:lstStyle/>
                  <a:p>
                    <a:pPr>
                      <a:defRPr lang="es-ES" b="1"/>
                    </a:pPr>
                    <a:r>
                      <a:rPr lang="en-US" b="1"/>
                      <a:t>2015</a:t>
                    </a:r>
                  </a:p>
                  <a:p>
                    <a:pPr>
                      <a:defRPr lang="es-ES" b="1"/>
                    </a:pPr>
                    <a:r>
                      <a:rPr lang="en-US" b="1"/>
                      <a:t>454</a:t>
                    </a:r>
                    <a:endParaRPr lang="en-US"/>
                  </a:p>
                </c:rich>
              </c:tx>
              <c:spPr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S" b="1"/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Hoja1!$A$145:$A$147</c:f>
              <c:strCache>
                <c:ptCount val="3"/>
                <c:pt idx="0">
                  <c:v>Revisar decretos, resoluciones, O admin y demás actos en lo de competencia de la entidad</c:v>
                </c:pt>
                <c:pt idx="1">
                  <c:v>Conceptos sobre proyectos de ley
</c:v>
                </c:pt>
                <c:pt idx="2">
                  <c:v>Actualización de bases  (Codex, Sistema Jurídico Documental,  página web e In Situ)</c:v>
                </c:pt>
              </c:strCache>
            </c:strRef>
          </c:cat>
          <c:val>
            <c:numRef>
              <c:f>Hoja1!$F$145:$F$147</c:f>
              <c:numCache>
                <c:formatCode>General</c:formatCode>
                <c:ptCount val="3"/>
                <c:pt idx="0">
                  <c:v>138</c:v>
                </c:pt>
                <c:pt idx="1">
                  <c:v>7</c:v>
                </c:pt>
                <c:pt idx="2">
                  <c:v>454</c:v>
                </c:pt>
              </c:numCache>
            </c:numRef>
          </c:val>
        </c:ser>
        <c:shape val="cylinder"/>
        <c:axId val="94483968"/>
        <c:axId val="94485504"/>
        <c:axId val="0"/>
      </c:bar3DChart>
      <c:catAx>
        <c:axId val="9448396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s-ES"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PE"/>
          </a:p>
        </c:txPr>
        <c:crossAx val="94485504"/>
        <c:crosses val="autoZero"/>
        <c:auto val="1"/>
        <c:lblAlgn val="ctr"/>
        <c:lblOffset val="100"/>
      </c:catAx>
      <c:valAx>
        <c:axId val="9448550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PE"/>
          </a:p>
        </c:txPr>
        <c:crossAx val="94483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rotX val="0"/>
      <c:rotY val="0"/>
      <c:depthPercent val="60"/>
      <c:perspective val="100"/>
    </c:view3D>
    <c:floor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(2)'!$D$4:$D$48</c:f>
            </c:numRef>
          </c:val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(2)'!$E$4:$E$48</c:f>
            </c:numRef>
          </c:val>
        </c:ser>
        <c:ser>
          <c:idx val="2"/>
          <c:order val="2"/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(2)'!$F$4:$F$48</c:f>
            </c:numRef>
          </c:val>
        </c:ser>
        <c:ser>
          <c:idx val="3"/>
          <c:order val="3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(2)'!$G$4:$G$48</c:f>
            </c:numRef>
          </c:val>
        </c:ser>
        <c:ser>
          <c:idx val="4"/>
          <c:order val="4"/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(2)'!$H$4:$H$48</c:f>
            </c:numRef>
          </c:val>
        </c:ser>
        <c:ser>
          <c:idx val="5"/>
          <c:order val="5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(2)'!$I$4:$I$48</c:f>
            </c:numRef>
          </c:val>
        </c:ser>
        <c:ser>
          <c:idx val="6"/>
          <c:order val="6"/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accent1">
                  <a:lumMod val="60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60000"/>
                  <a:lumMod val="75000"/>
                </a:scheme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(2)'!$J$4:$J$48</c:f>
            </c:numRef>
          </c:val>
        </c:ser>
        <c:ser>
          <c:idx val="7"/>
          <c:order val="7"/>
          <c:spPr>
            <a:solidFill>
              <a:srgbClr val="0070C0"/>
            </a:solidFill>
            <a:ln w="9525" cap="flat" cmpd="sng" algn="ctr">
              <a:solidFill>
                <a:srgbClr val="002060"/>
              </a:solidFill>
              <a:round/>
            </a:ln>
            <a:effectLst/>
            <a:sp3d contourW="9525">
              <a:contourClr>
                <a:srgbClr val="002060"/>
              </a:contourClr>
            </a:sp3d>
          </c:spPr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Val val="1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'Informe 13.4.1 (2)'!$C$4:$C$48</c:f>
              <c:strCache>
                <c:ptCount val="45"/>
                <c:pt idx="0">
                  <c:v>Subdirección  Recursos Jurídicos - Nivel Central</c:v>
                </c:pt>
                <c:pt idx="1">
                  <c:v> Bogotá</c:v>
                </c:pt>
                <c:pt idx="2">
                  <c:v> Barranquilla</c:v>
                </c:pt>
                <c:pt idx="3">
                  <c:v> Bogotá</c:v>
                </c:pt>
                <c:pt idx="4">
                  <c:v> Medellín</c:v>
                </c:pt>
                <c:pt idx="5">
                  <c:v> Cali</c:v>
                </c:pt>
                <c:pt idx="6">
                  <c:v> Cartagena</c:v>
                </c:pt>
                <c:pt idx="7">
                  <c:v> Grandes Contribuyentes</c:v>
                </c:pt>
                <c:pt idx="8">
                  <c:v> Bucaramanga</c:v>
                </c:pt>
                <c:pt idx="9">
                  <c:v> Armenia</c:v>
                </c:pt>
                <c:pt idx="10">
                  <c:v> Ipiales</c:v>
                </c:pt>
                <c:pt idx="11">
                  <c:v> Pasto</c:v>
                </c:pt>
                <c:pt idx="12">
                  <c:v> Barranquilla</c:v>
                </c:pt>
                <c:pt idx="13">
                  <c:v> Manizales</c:v>
                </c:pt>
                <c:pt idx="14">
                  <c:v> Cali</c:v>
                </c:pt>
                <c:pt idx="15">
                  <c:v> Medellín</c:v>
                </c:pt>
                <c:pt idx="16">
                  <c:v> Cúcuta</c:v>
                </c:pt>
                <c:pt idx="17">
                  <c:v> Neiva</c:v>
                </c:pt>
                <c:pt idx="18">
                  <c:v> Valledupar</c:v>
                </c:pt>
                <c:pt idx="19">
                  <c:v> Cartagena</c:v>
                </c:pt>
                <c:pt idx="20">
                  <c:v> Buenaventura</c:v>
                </c:pt>
                <c:pt idx="21">
                  <c:v> Pereira</c:v>
                </c:pt>
                <c:pt idx="22">
                  <c:v> Santa Marta</c:v>
                </c:pt>
                <c:pt idx="23">
                  <c:v> Cúcuta</c:v>
                </c:pt>
                <c:pt idx="24">
                  <c:v> Tuluá</c:v>
                </c:pt>
                <c:pt idx="25">
                  <c:v> Tunja</c:v>
                </c:pt>
                <c:pt idx="26">
                  <c:v> Villavicencio</c:v>
                </c:pt>
                <c:pt idx="27">
                  <c:v> Riohacha</c:v>
                </c:pt>
                <c:pt idx="28">
                  <c:v> Sogamoso</c:v>
                </c:pt>
                <c:pt idx="29">
                  <c:v> Yopal</c:v>
                </c:pt>
                <c:pt idx="30">
                  <c:v> Florencia</c:v>
                </c:pt>
                <c:pt idx="31">
                  <c:v> Maicao</c:v>
                </c:pt>
                <c:pt idx="32">
                  <c:v> Popayán</c:v>
                </c:pt>
                <c:pt idx="33">
                  <c:v> Sincelejo</c:v>
                </c:pt>
                <c:pt idx="34">
                  <c:v> Ibagué</c:v>
                </c:pt>
                <c:pt idx="35">
                  <c:v> Palmira</c:v>
                </c:pt>
                <c:pt idx="36">
                  <c:v> Leticia</c:v>
                </c:pt>
                <c:pt idx="37">
                  <c:v> Montería</c:v>
                </c:pt>
                <c:pt idx="38">
                  <c:v> Arauca</c:v>
                </c:pt>
                <c:pt idx="39">
                  <c:v> San Andrés</c:v>
                </c:pt>
                <c:pt idx="40">
                  <c:v> Quibdó</c:v>
                </c:pt>
                <c:pt idx="41">
                  <c:v> Urabá</c:v>
                </c:pt>
                <c:pt idx="42">
                  <c:v> Arauca</c:v>
                </c:pt>
                <c:pt idx="43">
                  <c:v> Barrancabermeja</c:v>
                </c:pt>
                <c:pt idx="44">
                  <c:v> Girardot</c:v>
                </c:pt>
              </c:strCache>
            </c:strRef>
          </c:cat>
          <c:val>
            <c:numRef>
              <c:f>'Informe 13.4.1 (2)'!$K$4:$K$48</c:f>
              <c:numCache>
                <c:formatCode>General</c:formatCode>
                <c:ptCount val="45"/>
                <c:pt idx="0">
                  <c:v>822</c:v>
                </c:pt>
                <c:pt idx="1">
                  <c:v>164</c:v>
                </c:pt>
                <c:pt idx="2">
                  <c:v>117</c:v>
                </c:pt>
                <c:pt idx="3">
                  <c:v>115</c:v>
                </c:pt>
                <c:pt idx="4">
                  <c:v>98</c:v>
                </c:pt>
                <c:pt idx="5">
                  <c:v>97</c:v>
                </c:pt>
                <c:pt idx="6">
                  <c:v>76</c:v>
                </c:pt>
                <c:pt idx="7">
                  <c:v>73</c:v>
                </c:pt>
                <c:pt idx="8">
                  <c:v>72</c:v>
                </c:pt>
                <c:pt idx="9">
                  <c:v>67</c:v>
                </c:pt>
                <c:pt idx="10">
                  <c:v>49</c:v>
                </c:pt>
                <c:pt idx="11">
                  <c:v>46</c:v>
                </c:pt>
                <c:pt idx="12">
                  <c:v>43</c:v>
                </c:pt>
                <c:pt idx="13">
                  <c:v>43</c:v>
                </c:pt>
                <c:pt idx="14">
                  <c:v>42</c:v>
                </c:pt>
                <c:pt idx="15">
                  <c:v>35</c:v>
                </c:pt>
                <c:pt idx="16">
                  <c:v>31</c:v>
                </c:pt>
                <c:pt idx="17">
                  <c:v>30</c:v>
                </c:pt>
                <c:pt idx="18">
                  <c:v>30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19</c:v>
                </c:pt>
                <c:pt idx="23">
                  <c:v>13</c:v>
                </c:pt>
                <c:pt idx="24">
                  <c:v>13</c:v>
                </c:pt>
                <c:pt idx="25">
                  <c:v>13</c:v>
                </c:pt>
                <c:pt idx="26">
                  <c:v>13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7</c:v>
                </c:pt>
                <c:pt idx="31">
                  <c:v>6</c:v>
                </c:pt>
                <c:pt idx="32">
                  <c:v>6</c:v>
                </c:pt>
                <c:pt idx="33">
                  <c:v>5</c:v>
                </c:pt>
                <c:pt idx="34">
                  <c:v>4</c:v>
                </c:pt>
                <c:pt idx="35">
                  <c:v>4</c:v>
                </c:pt>
                <c:pt idx="36">
                  <c:v>3</c:v>
                </c:pt>
                <c:pt idx="37">
                  <c:v>3</c:v>
                </c:pt>
                <c:pt idx="38">
                  <c:v>2</c:v>
                </c:pt>
                <c:pt idx="39">
                  <c:v>2</c:v>
                </c:pt>
                <c:pt idx="40">
                  <c:v>1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dLbls>
          <c:showVal val="1"/>
        </c:dLbls>
        <c:gapWidth val="65"/>
        <c:shape val="box"/>
        <c:axId val="96237056"/>
        <c:axId val="96238592"/>
        <c:axId val="0"/>
      </c:bar3DChart>
      <c:catAx>
        <c:axId val="96237056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238592"/>
        <c:crosses val="autoZero"/>
        <c:auto val="1"/>
        <c:lblAlgn val="ctr"/>
        <c:lblOffset val="100"/>
      </c:catAx>
      <c:valAx>
        <c:axId val="9623859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96237056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autoTitleDeleted val="1"/>
    <c:plotArea>
      <c:layout>
        <c:manualLayout>
          <c:layoutTarget val="inner"/>
          <c:xMode val="edge"/>
          <c:yMode val="edge"/>
          <c:x val="4.0999331119377584E-2"/>
          <c:y val="2.5428331875182269E-2"/>
          <c:w val="0.95900066888062241"/>
          <c:h val="0.84167468649752164"/>
        </c:manualLayout>
      </c:layout>
      <c:barChart>
        <c:barDir val="col"/>
        <c:grouping val="clustered"/>
        <c:ser>
          <c:idx val="0"/>
          <c:order val="0"/>
          <c:tx>
            <c:strRef>
              <c:f>'Hoja1 (6)'!$D$25</c:f>
              <c:strCache>
                <c:ptCount val="1"/>
                <c:pt idx="0">
                  <c:v>Notificaciones Judiciales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'Hoja1 (6)'!$C$26:$C$29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'Hoja1 (6)'!$D$26:$D$29</c:f>
              <c:numCache>
                <c:formatCode>#,##0</c:formatCode>
                <c:ptCount val="4"/>
                <c:pt idx="0" formatCode="General">
                  <c:v>339</c:v>
                </c:pt>
                <c:pt idx="1">
                  <c:v>1675</c:v>
                </c:pt>
                <c:pt idx="2">
                  <c:v>1309</c:v>
                </c:pt>
                <c:pt idx="3" formatCode="General">
                  <c:v>498</c:v>
                </c:pt>
              </c:numCache>
            </c:numRef>
          </c:val>
        </c:ser>
        <c:dLbls>
          <c:showVal val="1"/>
        </c:dLbls>
        <c:gapWidth val="444"/>
        <c:overlap val="-90"/>
        <c:axId val="96309248"/>
        <c:axId val="96310784"/>
      </c:barChart>
      <c:catAx>
        <c:axId val="963092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800" b="1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6310784"/>
        <c:crosses val="autoZero"/>
        <c:auto val="1"/>
        <c:lblAlgn val="ctr"/>
        <c:lblOffset val="100"/>
      </c:catAx>
      <c:valAx>
        <c:axId val="9631078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63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647036776580434E-2"/>
          <c:w val="0.76600509734342004"/>
          <c:h val="0.724121339922777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val>
            <c:numRef>
              <c:f>(Hoja1!$B$10;Hoja1!$B$23)</c:f>
              <c:numCache>
                <c:formatCode>#,##0</c:formatCode>
                <c:ptCount val="2"/>
                <c:pt idx="0">
                  <c:v>57389</c:v>
                </c:pt>
                <c:pt idx="1">
                  <c:v>18843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(Hoja1!$B$13;Hoja1!$B$25)</c:f>
              <c:numCache>
                <c:formatCode>#,##0</c:formatCode>
                <c:ptCount val="2"/>
                <c:pt idx="0">
                  <c:v>16297</c:v>
                </c:pt>
                <c:pt idx="1">
                  <c:v>10924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700908223779717E-2"/>
          <c:y val="4.9798879543033817E-2"/>
          <c:w val="0.94206444656409438"/>
          <c:h val="0.9004022409139321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val>
            <c:numRef>
              <c:f>(Hoja1!$B$38;Hoja1!$B$40;Hoja1!$B$41;Hoja1!$B$42)</c:f>
              <c:numCache>
                <c:formatCode>#,##0</c:formatCode>
                <c:ptCount val="4"/>
                <c:pt idx="0">
                  <c:v>16297</c:v>
                </c:pt>
                <c:pt idx="1">
                  <c:v>28482</c:v>
                </c:pt>
                <c:pt idx="2">
                  <c:v>12610</c:v>
                </c:pt>
                <c:pt idx="3">
                  <c:v>4151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E"/>
  <c:chart>
    <c:plotArea>
      <c:layout>
        <c:manualLayout>
          <c:layoutTarget val="inner"/>
          <c:xMode val="edge"/>
          <c:yMode val="edge"/>
          <c:x val="0.18528492811108158"/>
          <c:y val="7.3658482390845446E-4"/>
          <c:w val="0.80875371909441762"/>
          <c:h val="0.86636651483168536"/>
        </c:manualLayout>
      </c:layout>
      <c:barChart>
        <c:barDir val="col"/>
        <c:grouping val="clustered"/>
        <c:ser>
          <c:idx val="0"/>
          <c:order val="0"/>
          <c:tx>
            <c:strRef>
              <c:f>'Hoja1 (3)'!$D$25</c:f>
              <c:strCache>
                <c:ptCount val="1"/>
                <c:pt idx="0">
                  <c:v>Acciones de Repetición Analizadas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s-ES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(3)'!$C$26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(3)'!$D$26</c:f>
              <c:numCache>
                <c:formatCode>General</c:formatCode>
                <c:ptCount val="1"/>
                <c:pt idx="0">
                  <c:v>320</c:v>
                </c:pt>
              </c:numCache>
            </c:numRef>
          </c:val>
        </c:ser>
        <c:ser>
          <c:idx val="1"/>
          <c:order val="1"/>
          <c:tx>
            <c:strRef>
              <c:f>'Hoja1 (3)'!$E$25</c:f>
              <c:strCache>
                <c:ptCount val="1"/>
                <c:pt idx="0">
                  <c:v>No Repetir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(3)'!$C$26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(3)'!$E$26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</c:ser>
        <c:ser>
          <c:idx val="2"/>
          <c:order val="2"/>
          <c:tx>
            <c:strRef>
              <c:f>'Hoja1 (3)'!$F$25</c:f>
              <c:strCache>
                <c:ptCount val="1"/>
                <c:pt idx="0">
                  <c:v>Repetir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(3)'!$C$26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(3)'!$F$26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Val val="1"/>
        </c:dLbls>
        <c:gapWidth val="444"/>
        <c:overlap val="-90"/>
        <c:axId val="98398592"/>
        <c:axId val="98400128"/>
      </c:barChart>
      <c:catAx>
        <c:axId val="9839859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8400128"/>
        <c:crosses val="autoZero"/>
        <c:auto val="1"/>
        <c:lblAlgn val="ctr"/>
        <c:lblOffset val="100"/>
      </c:catAx>
      <c:valAx>
        <c:axId val="9840012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839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1865943373920993"/>
          <c:y val="3.5594529900718104E-2"/>
          <c:w val="0.2682756209663909"/>
          <c:h val="0.46019664481724265"/>
        </c:manualLayout>
      </c:layout>
      <c:spPr>
        <a:noFill/>
        <a:ln>
          <a:noFill/>
        </a:ln>
        <a:effectLst>
          <a:outerShdw blurRad="50800" dist="50800" dir="5400000" algn="ctr" rotWithShape="0">
            <a:schemeClr val="tx2">
              <a:lumMod val="20000"/>
              <a:lumOff val="80000"/>
            </a:scheme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lang="es-ES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PE"/>
  <c:chart>
    <c:plotArea>
      <c:layout>
        <c:manualLayout>
          <c:layoutTarget val="inner"/>
          <c:xMode val="edge"/>
          <c:yMode val="edge"/>
          <c:x val="3.5038039621821511E-2"/>
          <c:y val="3.4603003516721062E-2"/>
          <c:w val="0.9590006688806223"/>
          <c:h val="0.84167468649752164"/>
        </c:manualLayout>
      </c:layout>
      <c:barChart>
        <c:barDir val="col"/>
        <c:grouping val="clustered"/>
        <c:ser>
          <c:idx val="0"/>
          <c:order val="0"/>
          <c:tx>
            <c:strRef>
              <c:f>'Hoja1 (4)'!$D$25</c:f>
              <c:strCache>
                <c:ptCount val="1"/>
                <c:pt idx="0">
                  <c:v>Solicitudes Sometidas a Comité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(4)'!$C$26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(4)'!$D$26</c:f>
              <c:numCache>
                <c:formatCode>#,##0</c:formatCode>
                <c:ptCount val="1"/>
                <c:pt idx="0">
                  <c:v>2109</c:v>
                </c:pt>
              </c:numCache>
            </c:numRef>
          </c:val>
        </c:ser>
        <c:ser>
          <c:idx val="1"/>
          <c:order val="1"/>
          <c:tx>
            <c:strRef>
              <c:f>'Hoja1 (4)'!$E$25</c:f>
              <c:strCache>
                <c:ptCount val="1"/>
                <c:pt idx="0">
                  <c:v>No Conciliar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(4)'!$C$26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(4)'!$E$26</c:f>
              <c:numCache>
                <c:formatCode>#,##0</c:formatCode>
                <c:ptCount val="1"/>
                <c:pt idx="0">
                  <c:v>1314</c:v>
                </c:pt>
              </c:numCache>
            </c:numRef>
          </c:val>
        </c:ser>
        <c:ser>
          <c:idx val="2"/>
          <c:order val="2"/>
          <c:tx>
            <c:strRef>
              <c:f>'Hoja1 (4)'!$F$25</c:f>
              <c:strCache>
                <c:ptCount val="1"/>
                <c:pt idx="0">
                  <c:v>Conciliar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(4)'!$C$26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(4)'!$F$26</c:f>
              <c:numCache>
                <c:formatCode>#,##0</c:formatCode>
                <c:ptCount val="1"/>
                <c:pt idx="0">
                  <c:v>353</c:v>
                </c:pt>
              </c:numCache>
            </c:numRef>
          </c:val>
        </c:ser>
        <c:ser>
          <c:idx val="3"/>
          <c:order val="3"/>
          <c:tx>
            <c:strRef>
              <c:f>'Hoja1 (4)'!$G$25</c:f>
              <c:strCache>
                <c:ptCount val="1"/>
                <c:pt idx="0">
                  <c:v>Definidas por Líneas Decisional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'Hoja1 (4)'!$C$26</c:f>
              <c:strCache>
                <c:ptCount val="1"/>
                <c:pt idx="0">
                  <c:v>2013-2015</c:v>
                </c:pt>
              </c:strCache>
            </c:strRef>
          </c:cat>
          <c:val>
            <c:numRef>
              <c:f>'Hoja1 (4)'!$G$26</c:f>
              <c:numCache>
                <c:formatCode>#,##0</c:formatCode>
                <c:ptCount val="1"/>
                <c:pt idx="0">
                  <c:v>442</c:v>
                </c:pt>
              </c:numCache>
            </c:numRef>
          </c:val>
        </c:ser>
        <c:dLbls>
          <c:showVal val="1"/>
        </c:dLbls>
        <c:gapWidth val="444"/>
        <c:overlap val="-90"/>
        <c:axId val="98575872"/>
        <c:axId val="98577408"/>
      </c:barChart>
      <c:catAx>
        <c:axId val="985758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8577408"/>
        <c:crosses val="autoZero"/>
        <c:auto val="1"/>
        <c:lblAlgn val="ctr"/>
        <c:lblOffset val="100"/>
      </c:catAx>
      <c:valAx>
        <c:axId val="98577408"/>
        <c:scaling>
          <c:orientation val="minMax"/>
        </c:scaling>
        <c:delete val="1"/>
        <c:axPos val="l"/>
        <c:numFmt formatCode="#,##0" sourceLinked="1"/>
        <c:majorTickMark val="none"/>
        <c:tickLblPos val="nextTo"/>
        <c:crossAx val="9857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8359075470967248"/>
          <c:y val="2.8410722102124992E-2"/>
          <c:w val="0.41125570977426523"/>
          <c:h val="0.3328091144976958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O"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0.07103</cdr:x>
      <cdr:y>0.01748</cdr:y>
    </cdr:from>
    <cdr:to>
      <cdr:x>0.93119</cdr:x>
      <cdr:y>0.11063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04300" y="119064"/>
          <a:ext cx="8528938" cy="634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2000" b="1" baseline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Trámites Atendidos </a:t>
          </a:r>
        </a:p>
        <a:p xmlns:a="http://schemas.openxmlformats.org/drawingml/2006/main">
          <a:pPr algn="ctr"/>
          <a:r>
            <a:rPr lang="es-ES" sz="2000" b="1" baseline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Subdirección de Gestión de Normativa y Doctrina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0.47613</cdr:x>
      <cdr:y>0.15709</cdr:y>
    </cdr:from>
    <cdr:to>
      <cdr:x>0.86773</cdr:x>
      <cdr:y>0.27762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799659" y="1187549"/>
          <a:ext cx="3947572" cy="911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600" b="1" dirty="0">
              <a:solidFill>
                <a:schemeClr val="tx1"/>
              </a:solidFill>
            </a:rPr>
            <a:t>INVENTARIO FINAL RECURSOS</a:t>
          </a:r>
          <a:r>
            <a:rPr lang="es-CO" sz="1600" b="1" baseline="0" dirty="0">
              <a:solidFill>
                <a:schemeClr val="tx1"/>
              </a:solidFill>
            </a:rPr>
            <a:t> JURÍDICOS</a:t>
          </a:r>
        </a:p>
        <a:p xmlns:a="http://schemas.openxmlformats.org/drawingml/2006/main">
          <a:r>
            <a:rPr lang="es-CO" sz="1600" b="1" baseline="0" dirty="0">
              <a:solidFill>
                <a:schemeClr val="tx1"/>
              </a:solidFill>
            </a:rPr>
            <a:t>31 DICIEMBRE 2014</a:t>
          </a:r>
          <a:endParaRPr lang="es-CO" sz="16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vert="horz" lIns="80379" tIns="40190" rIns="80379" bIns="4019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s-ES" sz="13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3964463" y="0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vert="horz" lIns="80379" tIns="40190" rIns="80379" bIns="4019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es-ES" sz="13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8831735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vert="horz" lIns="80379" tIns="40190" rIns="80379" bIns="4019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es-ES" sz="1300"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3964463" y="8831735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vert="horz" lIns="80379" tIns="40190" rIns="80379" bIns="4019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692892B8-F557-4954-AA6C-5DD5CE232D54}" type="slidenum">
              <a:rPr/>
              <a:pPr algn="r" hangingPunct="0">
                <a:buNone/>
                <a:defRPr sz="1400"/>
              </a:pPr>
              <a:t>‹Nº›</a:t>
            </a:fld>
            <a:endParaRPr lang="es-ES" sz="1300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282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706438"/>
            <a:ext cx="4648200" cy="34861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00435" y="4415711"/>
            <a:ext cx="5603147" cy="41831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E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3964463" y="0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E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8831735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s-E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3964463" y="8831735"/>
            <a:ext cx="3039555" cy="46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s-ES" sz="13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ABAE42F-1625-442F-B771-AA58FB0630E5}" type="slidenum">
              <a:rPr/>
              <a:pPr lvl="0"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9491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76338" y="706438"/>
            <a:ext cx="4649787" cy="34861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0435" y="4415711"/>
            <a:ext cx="5603147" cy="307777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0338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24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31427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25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512588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26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895931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>
                <a:solidFill>
                  <a:prstClr val="black"/>
                </a:solidFill>
              </a:rPr>
              <a:pPr/>
              <a:t>27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050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>
                <a:solidFill>
                  <a:prstClr val="black"/>
                </a:solidFill>
              </a:rPr>
              <a:pPr/>
              <a:t>28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752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31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56393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33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68118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F539-2993-4EA0-B621-8B49C07F5D54}" type="slidenum">
              <a:rPr lang="es-CO" smtClean="0"/>
              <a:pPr/>
              <a:t>35</a:t>
            </a:fld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369779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39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09459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6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13341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7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5061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10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21811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11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14107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12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95557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14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5387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6338" y="706438"/>
            <a:ext cx="4649787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ABAE42F-1625-442F-B771-AA58FB0630E5}" type="slidenum">
              <a:rPr lang="es-CO" smtClean="0"/>
              <a:pPr lvl="0"/>
              <a:t>18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497535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2 Marcador de notas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>
              <a:solidFill>
                <a:srgbClr val="000000"/>
              </a:solidFill>
              <a:latin typeface="Arial" panose="020B060402020202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7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A42A83-8EB8-4D70-892C-A4056916F537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C8AF4A-E0F8-4E27-81EE-81F86611482C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B15127-B873-4711-A61E-92444549D57A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FE81B-25FF-40E5-9978-245D15D3AF75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0D0859-39AE-4BF4-B693-348936460A28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877A14-F19E-427B-A403-5441658CF5B6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418E1A-A1F4-42A6-961E-B3CCC57CBAD3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425558-9BAC-433D-9E9F-D908E58FE4A3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5F39EF-CB65-4CA0-96A4-3A15169ACB5E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B90499-2E58-46AB-8585-97492720C8DA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9905F1-DC18-4C11-87C7-6AA7E57D254F}" type="slidenum">
              <a:rPr/>
              <a:pPr lvl="0"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ES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E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9BA5A06-5A25-4B86-B35F-65DDD5E1FB18}" type="slidenum">
              <a:rPr/>
              <a:pPr lvl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hangingPunct="0">
        <a:tabLst/>
        <a:defRPr lang="es-ES" sz="4400" b="0" i="0" u="none" strike="noStrike" kern="1200">
          <a:ln>
            <a:noFill/>
          </a:ln>
          <a:latin typeface="Arial" pitchFamily="18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s-ES" sz="3200" b="0" i="0" u="none" strike="noStrike" kern="1200">
          <a:ln>
            <a:noFill/>
          </a:ln>
          <a:latin typeface="Arial" pitchFamily="18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cionesjudicialesdian@dian.gov.c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Hoja_de_c_lculo_de_Microsoft_Office_Excel_97-20033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Hoja_de_c_lculo_de_Microsoft_Office_Excel_97-20034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Hoja_de_c_lculo_de_Microsoft_Office_Excel_97-20037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25305" y="2771725"/>
            <a:ext cx="5295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</a:t>
            </a:r>
          </a:p>
          <a:p>
            <a:pPr algn="r"/>
            <a:r>
              <a:rPr lang="es-CO" sz="4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GESTIÓN JURÍDICA</a:t>
            </a:r>
            <a:endParaRPr lang="es-CO" sz="4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68704" y="2915741"/>
            <a:ext cx="72008" cy="16561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8136656" y="7206024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Fecha del documento</a:t>
            </a:r>
            <a:endParaRPr lang="es-CO" sz="10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517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92348" y="2699717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SUBDIRECCIÓN DE GESTIÓN DE RECURSOS JURÍDICOS</a:t>
            </a:r>
            <a:endParaRPr lang="es-CO" sz="36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525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3673924"/>
            <a:ext cx="4597246" cy="2842217"/>
          </a:xfrm>
          <a:prstGeom prst="rect">
            <a:avLst/>
          </a:prstGeom>
        </p:spPr>
      </p:pic>
      <p:sp>
        <p:nvSpPr>
          <p:cNvPr id="5" name="1 CuadroTexto"/>
          <p:cNvSpPr txBox="1"/>
          <p:nvPr/>
        </p:nvSpPr>
        <p:spPr>
          <a:xfrm>
            <a:off x="541984" y="1464433"/>
            <a:ext cx="5946058" cy="91074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>
                <a:solidFill>
                  <a:srgbClr val="0070C0"/>
                </a:solidFill>
              </a:rPr>
              <a:t>INVENTARIO FINAL RECURSOS</a:t>
            </a:r>
            <a:r>
              <a:rPr lang="es-CO" sz="2400" b="1" baseline="0" dirty="0">
                <a:solidFill>
                  <a:srgbClr val="0070C0"/>
                </a:solidFill>
              </a:rPr>
              <a:t> JURÍDICOS</a:t>
            </a:r>
          </a:p>
          <a:p>
            <a:r>
              <a:rPr lang="es-CO" sz="2400" b="1" baseline="0" dirty="0">
                <a:solidFill>
                  <a:srgbClr val="0070C0"/>
                </a:solidFill>
              </a:rPr>
              <a:t>31 DICIEMBRE 2014</a:t>
            </a:r>
            <a:endParaRPr lang="es-CO" sz="2400" b="1" dirty="0">
              <a:solidFill>
                <a:srgbClr val="0070C0"/>
              </a:solidFill>
            </a:endParaRPr>
          </a:p>
        </p:txBody>
      </p:sp>
      <p:sp>
        <p:nvSpPr>
          <p:cNvPr id="6" name="3 CuadroTexto"/>
          <p:cNvSpPr txBox="1"/>
          <p:nvPr/>
        </p:nvSpPr>
        <p:spPr>
          <a:xfrm>
            <a:off x="404160" y="2595123"/>
            <a:ext cx="480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TOTAL NACIONAL 2.269 </a:t>
            </a:r>
            <a:endParaRPr lang="es-CO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3 CuadroTexto"/>
          <p:cNvSpPr txBox="1"/>
          <p:nvPr/>
        </p:nvSpPr>
        <p:spPr>
          <a:xfrm>
            <a:off x="536180" y="3673924"/>
            <a:ext cx="4094391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NIVEL CENTRAL       822</a:t>
            </a:r>
            <a:endParaRPr lang="es-CO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723467" y="4449531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36%</a:t>
            </a:r>
            <a:endParaRPr lang="es-CO" sz="3600" dirty="0"/>
          </a:p>
        </p:txBody>
      </p:sp>
      <p:sp>
        <p:nvSpPr>
          <p:cNvPr id="10" name="29 CuadroTexto"/>
          <p:cNvSpPr txBox="1"/>
          <p:nvPr/>
        </p:nvSpPr>
        <p:spPr>
          <a:xfrm>
            <a:off x="256243" y="250062"/>
            <a:ext cx="6752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dirty="0"/>
              <a:t>SUBDIRECCIÓN DE GESTIÓN DE RECURSOS JURÍDICOS</a:t>
            </a:r>
          </a:p>
        </p:txBody>
      </p:sp>
    </p:spTree>
    <p:extLst>
      <p:ext uri="{BB962C8B-B14F-4D97-AF65-F5344CB8AC3E}">
        <p14:creationId xmlns="" xmlns:p14="http://schemas.microsoft.com/office/powerpoint/2010/main" val="13852734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21293060"/>
              </p:ext>
            </p:extLst>
          </p:nvPr>
        </p:nvGraphicFramePr>
        <p:xfrm>
          <a:off x="1" y="0"/>
          <a:ext cx="10080624" cy="755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8230968" y="6660157"/>
            <a:ext cx="542136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>
                <a:solidFill>
                  <a:srgbClr val="002060"/>
                </a:solidFill>
              </a:rPr>
              <a:t>36%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40512" y="1547589"/>
            <a:ext cx="702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 smtClean="0"/>
              <a:t>2.269 </a:t>
            </a:r>
            <a:endParaRPr lang="es-CO" sz="1600" b="1" dirty="0"/>
          </a:p>
        </p:txBody>
      </p:sp>
      <p:sp>
        <p:nvSpPr>
          <p:cNvPr id="5" name="Elipse 4"/>
          <p:cNvSpPr/>
          <p:nvPr/>
        </p:nvSpPr>
        <p:spPr>
          <a:xfrm>
            <a:off x="6768504" y="1547589"/>
            <a:ext cx="774444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3222731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7307257" cy="523220"/>
          </a:xfrm>
          <a:prstGeom prst="rect">
            <a:avLst/>
          </a:prstGeom>
        </p:spPr>
        <p:txBody>
          <a:bodyPr wrap="none" rtlCol="0"/>
          <a:lstStyle>
            <a:defPPr>
              <a:defRPr lang="es-CO"/>
            </a:defPPr>
            <a:lvl1pPr indent="0">
              <a:defRPr sz="28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CO" sz="2400" dirty="0"/>
              <a:t>UNIDADES DE VALOR TRIBUTARIO ( UVT )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51880" y="1110394"/>
            <a:ext cx="7983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0070C0"/>
                </a:solidFill>
              </a:rPr>
              <a:t>Competencia Subdirección de Gestión Jurídica – Nivel Central</a:t>
            </a:r>
            <a:endParaRPr lang="es-CO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7095401"/>
              </p:ext>
            </p:extLst>
          </p:nvPr>
        </p:nvGraphicFramePr>
        <p:xfrm>
          <a:off x="863848" y="1691607"/>
          <a:ext cx="8712967" cy="489654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68152"/>
                <a:gridCol w="1368152"/>
                <a:gridCol w="3470193"/>
                <a:gridCol w="2506470"/>
              </a:tblGrid>
              <a:tr h="5181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UVT/ VALOR</a:t>
                      </a:r>
                      <a:endParaRPr lang="es-CO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SECCIONALES BOGOTA</a:t>
                      </a:r>
                      <a:endParaRPr lang="es-CO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PAÍS</a:t>
                      </a:r>
                      <a:endParaRPr lang="es-CO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es-CO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$ 28.279,00 </a:t>
                      </a:r>
                      <a:endParaRPr lang="es-CO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$ 21.209.250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$ 282.790.000,00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2014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 dirty="0">
                          <a:effectLst/>
                        </a:rPr>
                        <a:t>$ 27.485,00 </a:t>
                      </a:r>
                      <a:endParaRPr lang="es-CO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$ 20.613.750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$ 274.850.000,00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2013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$ 26.841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$ 20.130.750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$ 268.410.000,00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2012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$ 26.049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$ 19.536.750 </a:t>
                      </a:r>
                      <a:endParaRPr lang="es-CO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$ 260.490.000,00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2011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$ 25.132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$ 18.849.000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$ 251.320.000,00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2010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$ 24.555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$ 18.416.250 </a:t>
                      </a:r>
                      <a:endParaRPr lang="es-CO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$ 245.550.000,00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440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2009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$ 23.763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$ 17.822.250 </a:t>
                      </a:r>
                      <a:endParaRPr lang="es-CO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$ 237.630.000,00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5699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2008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u="none" strike="noStrike">
                          <a:effectLst/>
                        </a:rPr>
                        <a:t>$ 22.054 </a:t>
                      </a:r>
                      <a:endParaRPr lang="es-CO" sz="18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>
                          <a:effectLst/>
                        </a:rPr>
                        <a:t>$ 16.540.500 </a:t>
                      </a:r>
                      <a:endParaRPr lang="es-CO" sz="1600" b="1" i="0" u="none" strike="noStrike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u="none" strike="noStrike" dirty="0">
                          <a:effectLst/>
                        </a:rPr>
                        <a:t>$ 220.540.000,00 </a:t>
                      </a:r>
                      <a:endParaRPr lang="es-CO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7420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11" y="3407889"/>
            <a:ext cx="5040314" cy="378023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71636" y="222499"/>
            <a:ext cx="7488832" cy="3456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</a:t>
            </a:r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Gestión </a:t>
            </a:r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Recursos </a:t>
            </a:r>
            <a:r>
              <a:rPr lang="es-CO" sz="28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Jurídicos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689290" y="3030140"/>
            <a:ext cx="543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Recibidos			 1.593</a:t>
            </a:r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735625" y="3641680"/>
            <a:ext cx="552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Fallados    			1.700</a:t>
            </a:r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3 CuadroTexto"/>
          <p:cNvSpPr txBox="1"/>
          <p:nvPr/>
        </p:nvSpPr>
        <p:spPr>
          <a:xfrm>
            <a:off x="702958" y="4110260"/>
            <a:ext cx="5482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Pendientes de Fallo	                  870</a:t>
            </a:r>
            <a:endParaRPr lang="es-CO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7824" y="1645145"/>
            <a:ext cx="50387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</a:rPr>
              <a:t>RECURSOS Y REVOCATORIAS</a:t>
            </a:r>
          </a:p>
          <a:p>
            <a:pPr algn="ctr"/>
            <a:r>
              <a:rPr lang="es-CO" sz="2800" b="1" dirty="0">
                <a:solidFill>
                  <a:srgbClr val="0070C0"/>
                </a:solidFill>
              </a:rPr>
              <a:t>Tributarios y </a:t>
            </a:r>
            <a:r>
              <a:rPr lang="es-CO" sz="2800" b="1" dirty="0" smtClean="0">
                <a:solidFill>
                  <a:srgbClr val="0070C0"/>
                </a:solidFill>
              </a:rPr>
              <a:t>Aduaneros</a:t>
            </a:r>
          </a:p>
          <a:p>
            <a:pPr algn="ctr"/>
            <a:r>
              <a:rPr lang="es-CO" sz="2800" b="1" dirty="0" smtClean="0">
                <a:solidFill>
                  <a:srgbClr val="0070C0"/>
                </a:solidFill>
              </a:rPr>
              <a:t>2014 -2015</a:t>
            </a:r>
            <a:endParaRPr lang="es-CO" sz="2800" b="1" dirty="0">
              <a:solidFill>
                <a:srgbClr val="0070C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-73593" y="1582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2847565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3768" y="155623"/>
            <a:ext cx="6855659" cy="461665"/>
          </a:xfrm>
          <a:prstGeom prst="rect">
            <a:avLst/>
          </a:prstGeom>
        </p:spPr>
        <p:txBody>
          <a:bodyPr wrap="none" rtlCol="0"/>
          <a:lstStyle>
            <a:defPPr>
              <a:defRPr lang="es-CO"/>
            </a:defPPr>
            <a:lvl1pPr indent="0"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CO" dirty="0"/>
              <a:t>Subdirección de Gestión de Recursos Jurídicos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1724" b="10232"/>
          <a:stretch/>
        </p:blipFill>
        <p:spPr>
          <a:xfrm>
            <a:off x="647824" y="2487022"/>
            <a:ext cx="8682361" cy="467719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920631" y="2210022"/>
            <a:ext cx="2186409" cy="1227007"/>
          </a:xfrm>
          <a:prstGeom prst="ellipse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dk1"/>
                </a:solidFill>
              </a:rPr>
              <a:t>Tributarios 1.456</a:t>
            </a:r>
            <a:endParaRPr lang="es-CO" sz="1400" dirty="0">
              <a:solidFill>
                <a:schemeClr val="dk1"/>
              </a:solidFill>
            </a:endParaRPr>
          </a:p>
          <a:p>
            <a:pPr algn="ctr"/>
            <a:r>
              <a:rPr lang="es-CO" sz="1400" dirty="0">
                <a:solidFill>
                  <a:schemeClr val="dk1"/>
                </a:solidFill>
              </a:rPr>
              <a:t>Aduaneras 137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68190" y="963527"/>
            <a:ext cx="5241628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CO"/>
            </a:defPPr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es-CO" dirty="0"/>
              <a:t>Recursos y Revocatorias </a:t>
            </a:r>
            <a:r>
              <a:rPr lang="es-CO" dirty="0" smtClean="0"/>
              <a:t>Recibidos</a:t>
            </a:r>
            <a:endParaRPr lang="es-CO" dirty="0"/>
          </a:p>
          <a:p>
            <a:r>
              <a:rPr lang="es-CO" dirty="0"/>
              <a:t>Tributarias y Aduaneros</a:t>
            </a:r>
          </a:p>
          <a:p>
            <a:r>
              <a:rPr lang="es-CO" dirty="0" smtClean="0"/>
              <a:t>2014-2015</a:t>
            </a:r>
            <a:endParaRPr lang="es-CO" dirty="0"/>
          </a:p>
        </p:txBody>
      </p:sp>
    </p:spTree>
    <p:extLst>
      <p:ext uri="{BB962C8B-B14F-4D97-AF65-F5344CB8AC3E}">
        <p14:creationId xmlns="" xmlns:p14="http://schemas.microsoft.com/office/powerpoint/2010/main" val="10908114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4" y="1101359"/>
            <a:ext cx="8644877" cy="595412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608803" y="1169546"/>
            <a:ext cx="3751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2000" b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sz="1800" dirty="0"/>
              <a:t>RECURSOS Y REVOCATORIAS </a:t>
            </a:r>
          </a:p>
          <a:p>
            <a:r>
              <a:rPr lang="es-CO" sz="1800" dirty="0"/>
              <a:t>TRIBUTARIOS</a:t>
            </a:r>
          </a:p>
          <a:p>
            <a:r>
              <a:rPr lang="es-CO" sz="1800" dirty="0"/>
              <a:t> 2014 – 2015</a:t>
            </a:r>
          </a:p>
        </p:txBody>
      </p:sp>
      <p:sp>
        <p:nvSpPr>
          <p:cNvPr id="7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7048" y="187993"/>
            <a:ext cx="6797824" cy="461665"/>
          </a:xfrm>
          <a:prstGeom prst="rect">
            <a:avLst/>
          </a:prstGeom>
        </p:spPr>
        <p:txBody>
          <a:bodyPr wrap="none" rtlCol="0"/>
          <a:lstStyle>
            <a:defPPr>
              <a:defRPr lang="es-CO"/>
            </a:defPPr>
            <a:lvl1pPr indent="0"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CO" dirty="0"/>
              <a:t>Subdirección de Gestión de Recursos Jurídicos</a:t>
            </a:r>
          </a:p>
        </p:txBody>
      </p:sp>
    </p:spTree>
    <p:extLst>
      <p:ext uri="{BB962C8B-B14F-4D97-AF65-F5344CB8AC3E}">
        <p14:creationId xmlns="" xmlns:p14="http://schemas.microsoft.com/office/powerpoint/2010/main" val="1347426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9299" y="1067340"/>
            <a:ext cx="475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dirty="0"/>
              <a:t>RECURSOS Y </a:t>
            </a:r>
            <a:r>
              <a:rPr lang="es-CO" dirty="0" smtClean="0"/>
              <a:t>REVOCATORIAS  </a:t>
            </a:r>
            <a:r>
              <a:rPr lang="es-CO" dirty="0"/>
              <a:t>TRIBUTARIO</a:t>
            </a:r>
          </a:p>
          <a:p>
            <a:r>
              <a:rPr lang="es-CO" dirty="0"/>
              <a:t> FALLADAS VS CONFIRMADOS</a:t>
            </a:r>
          </a:p>
          <a:p>
            <a:r>
              <a:rPr lang="es-CO" dirty="0"/>
              <a:t>2014-2015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466" r="878" b="12925"/>
          <a:stretch/>
        </p:blipFill>
        <p:spPr>
          <a:xfrm>
            <a:off x="719832" y="2482378"/>
            <a:ext cx="8568952" cy="4680520"/>
          </a:xfrm>
          <a:prstGeom prst="rect">
            <a:avLst/>
          </a:prstGeom>
        </p:spPr>
      </p:pic>
      <p:sp>
        <p:nvSpPr>
          <p:cNvPr id="7" name="2 CuadroTexto"/>
          <p:cNvSpPr txBox="1"/>
          <p:nvPr/>
        </p:nvSpPr>
        <p:spPr>
          <a:xfrm>
            <a:off x="215776" y="7164213"/>
            <a:ext cx="3512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Recursos Jurídicos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7048" y="187993"/>
            <a:ext cx="6797824" cy="461665"/>
          </a:xfrm>
          <a:prstGeom prst="rect">
            <a:avLst/>
          </a:prstGeom>
        </p:spPr>
        <p:txBody>
          <a:bodyPr wrap="none" rtlCol="0"/>
          <a:lstStyle>
            <a:defPPr>
              <a:defRPr lang="es-CO"/>
            </a:defPPr>
            <a:lvl1pPr indent="0"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s-CO" dirty="0"/>
              <a:t>Subdirección de Gestión de Recursos Jurídicos</a:t>
            </a:r>
          </a:p>
        </p:txBody>
      </p:sp>
    </p:spTree>
    <p:extLst>
      <p:ext uri="{BB962C8B-B14F-4D97-AF65-F5344CB8AC3E}">
        <p14:creationId xmlns="" xmlns:p14="http://schemas.microsoft.com/office/powerpoint/2010/main" val="162329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517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92348" y="2699717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SUBDIRECCIÓN DE GESTIÓN DE REPRESENTACIÓN EXTERNA</a:t>
            </a:r>
            <a:endParaRPr lang="es-CO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3565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80072" y="3275781"/>
            <a:ext cx="48287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PROCESOS JUDICIALES 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15776" y="179437"/>
            <a:ext cx="761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0214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ESTRUCTURA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022348" y="1264328"/>
            <a:ext cx="1872208" cy="64807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DIRECCIÓN GENERAL</a:t>
            </a:r>
            <a:endParaRPr lang="es-CO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217240" y="2339677"/>
            <a:ext cx="1482423" cy="573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Dirección de Gestión Jurídica 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6984528" y="2645212"/>
            <a:ext cx="1584176" cy="360040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Comité de Dirección de Gestión Jurídica</a:t>
            </a:r>
            <a:endParaRPr lang="es-CO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029392" y="3851846"/>
            <a:ext cx="1872208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Subdirección de 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Representación Externa</a:t>
            </a:r>
            <a:endParaRPr lang="es-CO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618872" y="3851845"/>
            <a:ext cx="1872208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Subdirección de 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Recursos Jurídicos</a:t>
            </a:r>
            <a:endParaRPr lang="es-CO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439912" y="3851847"/>
            <a:ext cx="1872208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Subdirección de 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Gestión de</a:t>
            </a:r>
          </a:p>
          <a:p>
            <a:pPr algn="ctr"/>
            <a:r>
              <a:rPr lang="es-CO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Normativa y Doctrina</a:t>
            </a:r>
            <a:endParaRPr lang="es-CO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866344" y="4801830"/>
            <a:ext cx="1445776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de Relatoría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04778" y="4785267"/>
            <a:ext cx="1445776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de Conciliación y Defensa Nacional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504778" y="5618882"/>
            <a:ext cx="1445776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Unidad Penal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04778" y="6452497"/>
            <a:ext cx="1445776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de Secretaría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045304" y="4754605"/>
            <a:ext cx="1445776" cy="58994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de Secretaría de Recursos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17 Conector angular"/>
          <p:cNvCxnSpPr>
            <a:stCxn id="11" idx="2"/>
            <a:endCxn id="12" idx="1"/>
          </p:cNvCxnSpPr>
          <p:nvPr/>
        </p:nvCxnSpPr>
        <p:spPr>
          <a:xfrm rot="5400000">
            <a:off x="1793674" y="4514460"/>
            <a:ext cx="655012" cy="509672"/>
          </a:xfrm>
          <a:prstGeom prst="bentConnector4">
            <a:avLst>
              <a:gd name="adj1" fmla="val 27483"/>
              <a:gd name="adj2" fmla="val 144852"/>
            </a:avLst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dondear rectángulo de esquina diagonal"/>
          <p:cNvSpPr/>
          <p:nvPr/>
        </p:nvSpPr>
        <p:spPr>
          <a:xfrm>
            <a:off x="1655936" y="2161961"/>
            <a:ext cx="1584176" cy="360040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Comité de Normativa y Doctrina</a:t>
            </a:r>
            <a:endParaRPr lang="es-CO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21 Redondear rectángulo de esquina diagonal"/>
          <p:cNvSpPr/>
          <p:nvPr/>
        </p:nvSpPr>
        <p:spPr>
          <a:xfrm>
            <a:off x="1655936" y="2664865"/>
            <a:ext cx="1584176" cy="567158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Comité de Conciliación y Defensa Judicial</a:t>
            </a:r>
            <a:endParaRPr lang="es-CO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22 Redondear rectángulo de esquina diagonal"/>
          <p:cNvSpPr/>
          <p:nvPr/>
        </p:nvSpPr>
        <p:spPr>
          <a:xfrm>
            <a:off x="6984528" y="2150062"/>
            <a:ext cx="1584176" cy="360040"/>
          </a:xfrm>
          <a:prstGeom prst="round2Diag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Comité Jurídico Nacional</a:t>
            </a:r>
            <a:endParaRPr lang="es-CO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0" name="19 Conector angular"/>
          <p:cNvCxnSpPr/>
          <p:nvPr/>
        </p:nvCxnSpPr>
        <p:spPr>
          <a:xfrm rot="5400000">
            <a:off x="3602889" y="5362239"/>
            <a:ext cx="2305680" cy="460718"/>
          </a:xfrm>
          <a:prstGeom prst="bentConnector4">
            <a:avLst>
              <a:gd name="adj1" fmla="val 7458"/>
              <a:gd name="adj2" fmla="val 224987"/>
            </a:avLst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angular"/>
          <p:cNvCxnSpPr>
            <a:stCxn id="10" idx="2"/>
            <a:endCxn id="16" idx="1"/>
          </p:cNvCxnSpPr>
          <p:nvPr/>
        </p:nvCxnSpPr>
        <p:spPr>
          <a:xfrm rot="5400000">
            <a:off x="6996246" y="4490846"/>
            <a:ext cx="607789" cy="509672"/>
          </a:xfrm>
          <a:prstGeom prst="bentConnector4">
            <a:avLst>
              <a:gd name="adj1" fmla="val 25734"/>
              <a:gd name="adj2" fmla="val 144852"/>
            </a:avLst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angular"/>
          <p:cNvCxnSpPr>
            <a:stCxn id="21" idx="0"/>
            <a:endCxn id="22" idx="0"/>
          </p:cNvCxnSpPr>
          <p:nvPr/>
        </p:nvCxnSpPr>
        <p:spPr>
          <a:xfrm>
            <a:off x="3240112" y="2341981"/>
            <a:ext cx="12700" cy="606463"/>
          </a:xfrm>
          <a:prstGeom prst="bentConnector3">
            <a:avLst>
              <a:gd name="adj1" fmla="val 1800000"/>
            </a:avLst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1029 Conector recto"/>
          <p:cNvCxnSpPr>
            <a:endCxn id="7" idx="1"/>
          </p:cNvCxnSpPr>
          <p:nvPr/>
        </p:nvCxnSpPr>
        <p:spPr>
          <a:xfrm>
            <a:off x="3456136" y="2626557"/>
            <a:ext cx="761104" cy="0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1032 Conector recto"/>
          <p:cNvCxnSpPr>
            <a:stCxn id="4" idx="2"/>
            <a:endCxn id="7" idx="0"/>
          </p:cNvCxnSpPr>
          <p:nvPr/>
        </p:nvCxnSpPr>
        <p:spPr>
          <a:xfrm>
            <a:off x="4958452" y="1912400"/>
            <a:ext cx="0" cy="427277"/>
          </a:xfrm>
          <a:prstGeom prst="line">
            <a:avLst/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1034 Conector recto"/>
          <p:cNvCxnSpPr>
            <a:stCxn id="7" idx="2"/>
            <a:endCxn id="9" idx="0"/>
          </p:cNvCxnSpPr>
          <p:nvPr/>
        </p:nvCxnSpPr>
        <p:spPr>
          <a:xfrm>
            <a:off x="4958452" y="2913437"/>
            <a:ext cx="7044" cy="938409"/>
          </a:xfrm>
          <a:prstGeom prst="line">
            <a:avLst/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1036 Conector angular"/>
          <p:cNvCxnSpPr>
            <a:stCxn id="11" idx="0"/>
            <a:endCxn id="10" idx="0"/>
          </p:cNvCxnSpPr>
          <p:nvPr/>
        </p:nvCxnSpPr>
        <p:spPr>
          <a:xfrm rot="5400000" flipH="1" flipV="1">
            <a:off x="4965495" y="1262366"/>
            <a:ext cx="2" cy="5178960"/>
          </a:xfrm>
          <a:prstGeom prst="bentConnector3">
            <a:avLst>
              <a:gd name="adj1" fmla="val 11430100000"/>
            </a:avLst>
          </a:prstGeom>
          <a:ln w="22225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1039 Conector angular"/>
          <p:cNvCxnSpPr>
            <a:stCxn id="23" idx="2"/>
            <a:endCxn id="5" idx="2"/>
          </p:cNvCxnSpPr>
          <p:nvPr/>
        </p:nvCxnSpPr>
        <p:spPr>
          <a:xfrm rot="10800000" flipV="1">
            <a:off x="6984528" y="2330082"/>
            <a:ext cx="12700" cy="495150"/>
          </a:xfrm>
          <a:prstGeom prst="bentConnector3">
            <a:avLst>
              <a:gd name="adj1" fmla="val 1800000"/>
            </a:avLst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1041 Conector recto"/>
          <p:cNvCxnSpPr>
            <a:stCxn id="7" idx="3"/>
          </p:cNvCxnSpPr>
          <p:nvPr/>
        </p:nvCxnSpPr>
        <p:spPr>
          <a:xfrm>
            <a:off x="5699663" y="2626557"/>
            <a:ext cx="1068841" cy="0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1048 Conector recto"/>
          <p:cNvCxnSpPr>
            <a:stCxn id="14" idx="1"/>
          </p:cNvCxnSpPr>
          <p:nvPr/>
        </p:nvCxnSpPr>
        <p:spPr>
          <a:xfrm flipH="1" flipV="1">
            <a:off x="3960192" y="5913853"/>
            <a:ext cx="544586" cy="1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1050 Conector recto"/>
          <p:cNvCxnSpPr>
            <a:stCxn id="13" idx="1"/>
          </p:cNvCxnSpPr>
          <p:nvPr/>
        </p:nvCxnSpPr>
        <p:spPr>
          <a:xfrm flipH="1" flipV="1">
            <a:off x="3960192" y="5080238"/>
            <a:ext cx="544586" cy="1"/>
          </a:xfrm>
          <a:prstGeom prst="line">
            <a:avLst/>
          </a:prstGeom>
          <a:ln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9625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delegac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4" y="971525"/>
            <a:ext cx="945654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CuadroTexto"/>
          <p:cNvSpPr txBox="1"/>
          <p:nvPr/>
        </p:nvSpPr>
        <p:spPr>
          <a:xfrm>
            <a:off x="215776" y="179437"/>
            <a:ext cx="761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12320" y="222333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TOTAL DE PROCESOS JUDICIALES ACTIVOS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52480" y="2470746"/>
            <a:ext cx="1127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s-CO" sz="3200" b="1" dirty="0">
                <a:solidFill>
                  <a:srgbClr val="0070C0"/>
                </a:solidFill>
              </a:rPr>
              <a:t>7.148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2641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15777" y="63724"/>
            <a:ext cx="7848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PROCESOS 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JUDICIALES ACTIVOS </a:t>
            </a:r>
            <a:endParaRPr lang="es-CO" sz="2000" b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CLASIFICADOS 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POR </a:t>
            </a:r>
            <a:r>
              <a:rPr lang="es-CO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TIPO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9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75702951"/>
              </p:ext>
            </p:extLst>
          </p:nvPr>
        </p:nvGraphicFramePr>
        <p:xfrm>
          <a:off x="637846" y="1733233"/>
          <a:ext cx="9072563" cy="4618037"/>
        </p:xfrm>
        <a:graphic>
          <a:graphicData uri="http://schemas.openxmlformats.org/presentationml/2006/ole">
            <p:oleObj spid="_x0000_s9405" name="Worksheet" r:id="rId3" imgW="11792085" imgH="9620340" progId="Excel.Sheet.8">
              <p:embed/>
            </p:oleObj>
          </a:graphicData>
        </a:graphic>
      </p:graphicFrame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184328" y="6962839"/>
            <a:ext cx="4546397" cy="23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>
            <a:spAutoFit/>
          </a:bodyPr>
          <a:lstStyle/>
          <a:p>
            <a:r>
              <a:rPr lang="es-MX" sz="899" b="1" dirty="0"/>
              <a:t>Fuente: SIE - Inventario Final de Expedientes Año 2014 – Tributario , Aduanero y Cambiario</a:t>
            </a:r>
            <a:endParaRPr lang="es-CO" sz="899" b="1" dirty="0"/>
          </a:p>
        </p:txBody>
      </p:sp>
      <p:sp>
        <p:nvSpPr>
          <p:cNvPr id="10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302496" y="979359"/>
            <a:ext cx="4310057" cy="1169372"/>
            <a:chOff x="5302496" y="979359"/>
            <a:chExt cx="4310057" cy="1169372"/>
          </a:xfrm>
        </p:grpSpPr>
        <p:sp>
          <p:nvSpPr>
            <p:cNvPr id="4" name="Elipse 3"/>
            <p:cNvSpPr/>
            <p:nvPr/>
          </p:nvSpPr>
          <p:spPr>
            <a:xfrm>
              <a:off x="5302496" y="979359"/>
              <a:ext cx="4310057" cy="105044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373974" y="1317734"/>
              <a:ext cx="41671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s-ES" sz="2400" b="1" dirty="0">
                  <a:solidFill>
                    <a:srgbClr val="002060"/>
                  </a:solidFill>
                </a:rPr>
                <a:t>Total de procesos Activos </a:t>
              </a:r>
              <a:r>
                <a:rPr lang="es-CO" sz="2400" b="1" dirty="0">
                  <a:solidFill>
                    <a:srgbClr val="002060"/>
                  </a:solidFill>
                </a:rPr>
                <a:t>7.148</a:t>
              </a:r>
              <a:endParaRPr lang="es-ES" sz="2400" b="1" dirty="0">
                <a:solidFill>
                  <a:srgbClr val="002060"/>
                </a:solidFill>
                <a:cs typeface="Times New Roman" pitchFamily="18" charset="0"/>
              </a:endParaRPr>
            </a:p>
            <a:p>
              <a:endParaRPr lang="es-CO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784238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4784" y="95669"/>
            <a:ext cx="8064647" cy="686554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9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Relación de Procesos Activos reportados para SIRECI por Seccional año 2014 - (7.148)</a:t>
            </a: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119063" y="871587"/>
            <a:ext cx="9793088" cy="4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5" tIns="41469" rIns="82935" bIns="41469">
            <a:spAutoFit/>
          </a:bodyPr>
          <a:lstStyle/>
          <a:p>
            <a:pPr algn="just"/>
            <a:r>
              <a:rPr lang="es-CO" sz="1200" dirty="0"/>
              <a:t>Procesos Activos en contra de la DIAN por Dirección Seccional, reportados para la cuenta anual 2014 de la Contraloría General de la Republica –  SIRECI - (</a:t>
            </a:r>
            <a:r>
              <a:rPr lang="es-CO" sz="1200" b="1" dirty="0"/>
              <a:t>7.148</a:t>
            </a:r>
            <a:r>
              <a:rPr lang="es-CO" sz="1200" dirty="0"/>
              <a:t>).</a:t>
            </a:r>
            <a:endParaRPr lang="es-MX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graphicFrame>
        <p:nvGraphicFramePr>
          <p:cNvPr id="3" name="2 Objet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78162150"/>
              </p:ext>
            </p:extLst>
          </p:nvPr>
        </p:nvGraphicFramePr>
        <p:xfrm>
          <a:off x="119063" y="1424595"/>
          <a:ext cx="9924124" cy="5307426"/>
        </p:xfrm>
        <a:graphic>
          <a:graphicData uri="http://schemas.openxmlformats.org/presentationml/2006/ole">
            <p:oleObj spid="_x0000_s3294" name="Worksheet" r:id="rId3" imgW="11639685" imgH="5076915" progId="Excel.Sheet.8">
              <p:embed/>
            </p:oleObj>
          </a:graphicData>
        </a:graphic>
      </p:graphicFrame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4564011" y="6796106"/>
            <a:ext cx="5479176" cy="23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>
            <a:spAutoFit/>
          </a:bodyPr>
          <a:lstStyle/>
          <a:p>
            <a:r>
              <a:rPr lang="es-MX" sz="900" b="1" dirty="0"/>
              <a:t>Fuente: Cuenta Anual 2014 – Contraloría General de  la Republica – F9 – Relación de Procesos Judiciales - DIAN</a:t>
            </a:r>
            <a:endParaRPr lang="es-CO" sz="900" b="1" dirty="0"/>
          </a:p>
        </p:txBody>
      </p:sp>
    </p:spTree>
    <p:extLst>
      <p:ext uri="{BB962C8B-B14F-4D97-AF65-F5344CB8AC3E}">
        <p14:creationId xmlns="" xmlns:p14="http://schemas.microsoft.com/office/powerpoint/2010/main" val="2500579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3"/>
          <p:cNvSpPr>
            <a:spLocks noChangeArrowheads="1"/>
          </p:cNvSpPr>
          <p:nvPr/>
        </p:nvSpPr>
        <p:spPr bwMode="auto">
          <a:xfrm>
            <a:off x="436261" y="6902674"/>
            <a:ext cx="2218861" cy="2280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eaLnBrk="1" hangingPunct="1">
              <a:defRPr/>
            </a:pPr>
            <a:r>
              <a:rPr lang="es-MX" sz="882" dirty="0">
                <a:latin typeface="+mj-lt"/>
                <a:ea typeface="ＭＳ Ｐゴシック" charset="-128"/>
              </a:rPr>
              <a:t>Fuente: BD – Representación Externa - DIAN</a:t>
            </a:r>
            <a:endParaRPr lang="es-CO" sz="882" dirty="0">
              <a:latin typeface="+mj-lt"/>
              <a:ea typeface="ＭＳ Ｐゴシック" charset="-128"/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386870" y="6379454"/>
            <a:ext cx="45365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-128"/>
              </a:rPr>
              <a:t>Buzón – Notificaciones Judiciales </a:t>
            </a:r>
            <a:r>
              <a:rPr lang="es-E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ＭＳ Ｐゴシック" charset="-128"/>
              </a:rPr>
              <a:t>DIAN</a:t>
            </a:r>
          </a:p>
          <a:p>
            <a:pPr>
              <a:defRPr/>
            </a:pPr>
            <a:r>
              <a:rPr lang="es-CO" altLang="es-CO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hlinkClick r:id="rId3"/>
              </a:rPr>
              <a:t>notificacionesjudicialesdian@dian.gov.co</a:t>
            </a:r>
            <a:endParaRPr lang="es-CO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5776" y="251445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NOTIFICACIONES JUDICIALES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13556681"/>
              </p:ext>
            </p:extLst>
          </p:nvPr>
        </p:nvGraphicFramePr>
        <p:xfrm>
          <a:off x="458485" y="1259557"/>
          <a:ext cx="878497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lipse 7"/>
          <p:cNvSpPr/>
          <p:nvPr/>
        </p:nvSpPr>
        <p:spPr>
          <a:xfrm>
            <a:off x="8136656" y="3419797"/>
            <a:ext cx="1800200" cy="720080"/>
          </a:xfrm>
          <a:prstGeom prst="ellipse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dk1"/>
                </a:solidFill>
              </a:rPr>
              <a:t>Tributarios 296</a:t>
            </a:r>
          </a:p>
          <a:p>
            <a:pPr algn="ctr"/>
            <a:r>
              <a:rPr lang="es-CO" sz="1400" dirty="0" smtClean="0"/>
              <a:t>59%</a:t>
            </a:r>
            <a:endParaRPr lang="es-CO" sz="1400" dirty="0">
              <a:solidFill>
                <a:schemeClr val="dk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950139" y="1475581"/>
            <a:ext cx="2088232" cy="557106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Tributarios 583</a:t>
            </a:r>
          </a:p>
          <a:p>
            <a:pPr algn="ctr"/>
            <a:r>
              <a:rPr lang="es-CO" sz="1400" dirty="0"/>
              <a:t>45%</a:t>
            </a:r>
          </a:p>
        </p:txBody>
      </p:sp>
    </p:spTree>
    <p:extLst>
      <p:ext uri="{BB962C8B-B14F-4D97-AF65-F5344CB8AC3E}">
        <p14:creationId xmlns="" xmlns:p14="http://schemas.microsoft.com/office/powerpoint/2010/main" val="18056801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38660" y="251445"/>
            <a:ext cx="8064648" cy="378777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PROCESOS </a:t>
            </a:r>
            <a:r>
              <a:rPr lang="es-CO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TERMINADOS  – NIVEL CENTRAL - AÑO 2014 – (509)</a:t>
            </a:r>
          </a:p>
        </p:txBody>
      </p:sp>
      <p:graphicFrame>
        <p:nvGraphicFramePr>
          <p:cNvPr id="9" name="1 Objet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6029786"/>
              </p:ext>
            </p:extLst>
          </p:nvPr>
        </p:nvGraphicFramePr>
        <p:xfrm>
          <a:off x="575816" y="1115541"/>
          <a:ext cx="8921896" cy="3835229"/>
        </p:xfrm>
        <a:graphic>
          <a:graphicData uri="http://schemas.openxmlformats.org/presentationml/2006/ole">
            <p:oleObj spid="_x0000_s6367" name="Worksheet" r:id="rId4" imgW="6600757" imgH="2295435" progId="Excel.Sheet.8">
              <p:embed/>
            </p:oleObj>
          </a:graphicData>
        </a:graphic>
      </p:graphicFrame>
      <p:graphicFrame>
        <p:nvGraphicFramePr>
          <p:cNvPr id="10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5341300"/>
              </p:ext>
            </p:extLst>
          </p:nvPr>
        </p:nvGraphicFramePr>
        <p:xfrm>
          <a:off x="269395" y="5212037"/>
          <a:ext cx="9526059" cy="155397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94979"/>
                <a:gridCol w="511147"/>
                <a:gridCol w="1956903"/>
                <a:gridCol w="463497"/>
                <a:gridCol w="1909254"/>
                <a:gridCol w="511147"/>
                <a:gridCol w="1879132"/>
              </a:tblGrid>
              <a:tr h="381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PROCESOS TERMINADOS  - NIVEL CENTRAL 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CANT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VALOR DE PRETENSIONES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CANT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VALOR DE PRETENSIONES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CANT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VALOR DE PRETENSIONES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</a:tr>
              <a:tr h="196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</a:rPr>
                        <a:t>CLASE DE PROCESO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 smtClean="0">
                          <a:effectLst/>
                        </a:rPr>
                        <a:t>509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$ </a:t>
                      </a:r>
                      <a:r>
                        <a:rPr lang="es-CO" sz="1200" u="none" strike="noStrike" dirty="0" smtClean="0">
                          <a:effectLst/>
                        </a:rPr>
                        <a:t>1.156.455.588.651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FALLOS A FAVOR -  DIAN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FALLOS EN </a:t>
                      </a:r>
                      <a:r>
                        <a:rPr lang="es-CO" sz="1200" u="none" strike="noStrike" dirty="0" smtClean="0">
                          <a:effectLst/>
                        </a:rPr>
                        <a:t>CONTRA - </a:t>
                      </a:r>
                      <a:r>
                        <a:rPr lang="es-CO" sz="1200" u="none" strike="noStrike" dirty="0">
                          <a:effectLst/>
                        </a:rPr>
                        <a:t>DIAN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577" marR="11577" marT="11567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52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LABORAL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06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138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         3.827.825.720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116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  3.015.798.675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22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      812.027.045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</a:tr>
              <a:tr h="1952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ADUANAS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06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127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>
                          <a:effectLst/>
                        </a:rPr>
                        <a:t> $               41.227.624.110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76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15.904.730.750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51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25.322.893.360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</a:tr>
              <a:tr h="1952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 dirty="0">
                          <a:effectLst/>
                        </a:rPr>
                        <a:t>TRIBUTARIO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06" marR="10501" marT="10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</a:rPr>
                        <a:t>239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b="1" u="none" strike="noStrike" dirty="0">
                          <a:effectLst/>
                        </a:rPr>
                        <a:t> $         1.107.138.405.957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</a:rPr>
                        <a:t>123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b="1" u="none" strike="noStrike" dirty="0">
                          <a:effectLst/>
                        </a:rPr>
                        <a:t> $       915.894.530.950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effectLst/>
                        </a:rPr>
                        <a:t>116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b="1" u="none" strike="noStrike" dirty="0">
                          <a:effectLst/>
                        </a:rPr>
                        <a:t> $       191.243.875.007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>
                    <a:solidFill>
                      <a:srgbClr val="FFC000"/>
                    </a:solidFill>
                  </a:tcPr>
                </a:tc>
              </a:tr>
              <a:tr h="1952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</a:rPr>
                        <a:t>CAMBIARIO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06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         4.261.732.864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>
                          <a:effectLst/>
                        </a:rPr>
                        <a:t> $           4.067.942.864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u="none" strike="noStrike" dirty="0">
                          <a:effectLst/>
                        </a:rPr>
                        <a:t> $               193.790.000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b"/>
                </a:tc>
              </a:tr>
              <a:tr h="1952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TOTAL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509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 $         1.156.455.588.651 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318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 $       938.883.003.239 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>
                          <a:effectLst/>
                        </a:rPr>
                        <a:t>191</a:t>
                      </a:r>
                      <a:endParaRPr lang="es-CO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u="none" strike="noStrike" dirty="0">
                          <a:effectLst/>
                        </a:rPr>
                        <a:t> $       217.572.585.412 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01" marR="10501" marT="10500" marB="0" anchor="ctr"/>
                </a:tc>
              </a:tr>
            </a:tbl>
          </a:graphicData>
        </a:graphic>
      </p:graphicFrame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7392460" y="6710658"/>
            <a:ext cx="2410882" cy="2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3" rIns="100783" bIns="50393">
            <a:spAutoFit/>
          </a:bodyPr>
          <a:lstStyle/>
          <a:p>
            <a:r>
              <a:rPr lang="es-MX" sz="900" dirty="0"/>
              <a:t>Fuente: BD – Representación Externa - DIAN</a:t>
            </a:r>
            <a:endParaRPr lang="es-CO" sz="9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</p:spTree>
    <p:extLst>
      <p:ext uri="{BB962C8B-B14F-4D97-AF65-F5344CB8AC3E}">
        <p14:creationId xmlns="" xmlns:p14="http://schemas.microsoft.com/office/powerpoint/2010/main" val="2508574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15776" y="2699717"/>
            <a:ext cx="929168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3200" b="1" cap="all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s-CO" sz="4000" dirty="0" smtClean="0"/>
              <a:t>ACCIONES </a:t>
            </a:r>
            <a:r>
              <a:rPr lang="es-CO" sz="4000" dirty="0"/>
              <a:t>DE TUTELA 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215776" y="179437"/>
            <a:ext cx="761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7002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3768" y="202420"/>
            <a:ext cx="907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ACCIONES 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TUTELAS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7179392" y="6926347"/>
            <a:ext cx="2410629" cy="23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5" tIns="50393" rIns="100785" bIns="50393">
            <a:spAutoFit/>
          </a:bodyPr>
          <a:lstStyle/>
          <a:p>
            <a:r>
              <a:rPr lang="es-MX" sz="882" dirty="0"/>
              <a:t>Fuente: BD – Representación Externa - DIAN</a:t>
            </a:r>
            <a:endParaRPr lang="es-CO" sz="882" dirty="0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215777" y="880337"/>
            <a:ext cx="7920879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es-CO" sz="1200" dirty="0"/>
              <a:t>Histórico de Acciones de Tutela  comunicadas </a:t>
            </a:r>
            <a:r>
              <a:rPr lang="es-CO" sz="1200" dirty="0" smtClean="0"/>
              <a:t>a </a:t>
            </a:r>
            <a:r>
              <a:rPr lang="es-CO" sz="1200" dirty="0"/>
              <a:t>Nivel Central </a:t>
            </a:r>
            <a:r>
              <a:rPr lang="es-CO" sz="1200" dirty="0" smtClean="0"/>
              <a:t>y de </a:t>
            </a:r>
            <a:r>
              <a:rPr lang="es-CO" sz="1200" dirty="0"/>
              <a:t>competencia de la Subdirección según mes de </a:t>
            </a:r>
            <a:r>
              <a:rPr lang="es-CO" sz="1200" dirty="0" smtClean="0"/>
              <a:t>notificación. </a:t>
            </a:r>
          </a:p>
          <a:p>
            <a:pPr algn="just"/>
            <a:r>
              <a:rPr lang="es-CO" sz="1200" dirty="0" smtClean="0"/>
              <a:t>Corte </a:t>
            </a:r>
            <a:r>
              <a:rPr lang="es-CO" sz="1200" dirty="0"/>
              <a:t>a 31 de marzo de 2015.</a:t>
            </a:r>
            <a:endParaRPr lang="es-MX" sz="1200" dirty="0"/>
          </a:p>
        </p:txBody>
      </p:sp>
      <p:graphicFrame>
        <p:nvGraphicFramePr>
          <p:cNvPr id="9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4364199"/>
              </p:ext>
            </p:extLst>
          </p:nvPr>
        </p:nvGraphicFramePr>
        <p:xfrm>
          <a:off x="744488" y="1362089"/>
          <a:ext cx="7532688" cy="5781675"/>
        </p:xfrm>
        <a:graphic>
          <a:graphicData uri="http://schemas.openxmlformats.org/presentationml/2006/ole">
            <p:oleObj spid="_x0000_s8386" name="Worksheet" r:id="rId4" imgW="11792085" imgH="5591265" progId="Excel.Sheet.8">
              <p:embed/>
            </p:oleObj>
          </a:graphicData>
        </a:graphic>
      </p:graphicFrame>
      <p:sp>
        <p:nvSpPr>
          <p:cNvPr id="12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13" name="Elipse 12"/>
          <p:cNvSpPr/>
          <p:nvPr/>
        </p:nvSpPr>
        <p:spPr>
          <a:xfrm>
            <a:off x="5760392" y="1558246"/>
            <a:ext cx="4100020" cy="91872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14" name="CuadroTexto 13"/>
          <p:cNvSpPr txBox="1"/>
          <p:nvPr/>
        </p:nvSpPr>
        <p:spPr>
          <a:xfrm>
            <a:off x="6021550" y="1818129"/>
            <a:ext cx="348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000" b="1" dirty="0">
                <a:solidFill>
                  <a:srgbClr val="002060"/>
                </a:solidFill>
              </a:rPr>
              <a:t>Total </a:t>
            </a:r>
            <a:r>
              <a:rPr lang="es-ES" sz="2000" b="1" dirty="0" smtClean="0">
                <a:solidFill>
                  <a:srgbClr val="002060"/>
                </a:solidFill>
              </a:rPr>
              <a:t>Acciones de Tutelas </a:t>
            </a:r>
            <a:r>
              <a:rPr lang="es-CO" sz="2000" b="1" dirty="0" smtClean="0">
                <a:solidFill>
                  <a:srgbClr val="002060"/>
                </a:solidFill>
              </a:rPr>
              <a:t>1.019</a:t>
            </a:r>
            <a:endParaRPr lang="es-ES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0379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215776" y="2699717"/>
            <a:ext cx="92916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3200" b="1" cap="all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s-CO" sz="5400" dirty="0" smtClean="0"/>
              <a:t>PENAL</a:t>
            </a:r>
            <a:endParaRPr lang="es-CO" sz="5400" dirty="0"/>
          </a:p>
        </p:txBody>
      </p:sp>
      <p:sp>
        <p:nvSpPr>
          <p:cNvPr id="8" name="1 CuadroTexto"/>
          <p:cNvSpPr txBox="1"/>
          <p:nvPr/>
        </p:nvSpPr>
        <p:spPr>
          <a:xfrm>
            <a:off x="215776" y="179437"/>
            <a:ext cx="761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8385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16" y="2843733"/>
            <a:ext cx="3914873" cy="38779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1398" y="2465690"/>
            <a:ext cx="724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</a:rPr>
              <a:t>Número  de </a:t>
            </a:r>
            <a:r>
              <a:rPr lang="es-CO" sz="2800" b="1" dirty="0" smtClean="0">
                <a:solidFill>
                  <a:srgbClr val="0070C0"/>
                </a:solidFill>
              </a:rPr>
              <a:t>Denuncias		 80.151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55205" y="2975566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</a:rPr>
              <a:t>Denuncias </a:t>
            </a:r>
            <a:r>
              <a:rPr lang="es-CO" sz="2800" b="1" dirty="0" smtClean="0">
                <a:solidFill>
                  <a:srgbClr val="0070C0"/>
                </a:solidFill>
              </a:rPr>
              <a:t>Activas 	   27.168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55204" y="3419797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r>
              <a:rPr lang="es-CO" sz="2800" dirty="0">
                <a:solidFill>
                  <a:srgbClr val="0070C0"/>
                </a:solidFill>
              </a:rPr>
              <a:t>Denuncias </a:t>
            </a:r>
            <a:r>
              <a:rPr lang="es-CO" sz="2800" dirty="0" smtClean="0">
                <a:solidFill>
                  <a:srgbClr val="0070C0"/>
                </a:solidFill>
              </a:rPr>
              <a:t>Terminadas	   52.983</a:t>
            </a:r>
            <a:endParaRPr lang="es-CO" sz="2800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7964" y="57633"/>
            <a:ext cx="755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DENUNCIAS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TRIBUTARIAS Y ADUANERAS </a:t>
            </a:r>
            <a:endParaRPr lang="es-ES_tradnl" sz="2000" b="1" dirty="0" smtClean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CONSOLIDADO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NACIONAL 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(1997 – 2014)</a:t>
            </a:r>
            <a:endParaRPr lang="es-ES_tradnl" sz="20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3406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ángulo redondeado 52"/>
          <p:cNvSpPr/>
          <p:nvPr/>
        </p:nvSpPr>
        <p:spPr>
          <a:xfrm>
            <a:off x="679463" y="3101294"/>
            <a:ext cx="6405197" cy="13885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600"/>
          </a:p>
        </p:txBody>
      </p:sp>
      <p:sp>
        <p:nvSpPr>
          <p:cNvPr id="45" name="Rectángulo redondeado 44"/>
          <p:cNvSpPr/>
          <p:nvPr/>
        </p:nvSpPr>
        <p:spPr>
          <a:xfrm>
            <a:off x="727150" y="1287448"/>
            <a:ext cx="3925050" cy="13747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3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82571284"/>
              </p:ext>
            </p:extLst>
          </p:nvPr>
        </p:nvGraphicFramePr>
        <p:xfrm>
          <a:off x="5675117" y="1617694"/>
          <a:ext cx="3860974" cy="250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5614097" y="1135957"/>
            <a:ext cx="1297150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984" i="1" dirty="0">
                <a:latin typeface="Calibri" pitchFamily="34" charset="0"/>
                <a:cs typeface="Calibri" pitchFamily="34" charset="0"/>
              </a:rPr>
              <a:t>Aduaneras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8244968" y="1852330"/>
            <a:ext cx="1291123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984" i="1" dirty="0">
                <a:latin typeface="Calibri" pitchFamily="34" charset="0"/>
                <a:cs typeface="Calibri" pitchFamily="34" charset="0"/>
              </a:rPr>
              <a:t>Tributarias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980544" y="1454657"/>
            <a:ext cx="622286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984" i="1" dirty="0">
                <a:latin typeface="Calibri" pitchFamily="34" charset="0"/>
                <a:cs typeface="Calibri" pitchFamily="34" charset="0"/>
              </a:rPr>
              <a:t>24%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568266" y="2215726"/>
            <a:ext cx="622286" cy="397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984" i="1" dirty="0">
                <a:latin typeface="Calibri" pitchFamily="34" charset="0"/>
                <a:cs typeface="Calibri" pitchFamily="34" charset="0"/>
              </a:rPr>
              <a:t>76%</a:t>
            </a:r>
          </a:p>
        </p:txBody>
      </p:sp>
      <p:sp>
        <p:nvSpPr>
          <p:cNvPr id="18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820592" y="1392760"/>
            <a:ext cx="3791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070C0"/>
                </a:solidFill>
              </a:rPr>
              <a:t>Número  de </a:t>
            </a:r>
            <a:r>
              <a:rPr lang="es-CO" sz="2000" b="1" dirty="0" smtClean="0">
                <a:solidFill>
                  <a:srgbClr val="0070C0"/>
                </a:solidFill>
              </a:rPr>
              <a:t>Denuncias	80.151</a:t>
            </a:r>
            <a:endParaRPr lang="es-CO" sz="2000" dirty="0">
              <a:solidFill>
                <a:srgbClr val="0070C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466819" y="1712377"/>
            <a:ext cx="211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6">
                    <a:lumMod val="75000"/>
                  </a:schemeClr>
                </a:solidFill>
              </a:rPr>
              <a:t>Activas 	   27.168</a:t>
            </a:r>
            <a:endParaRPr lang="es-CO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143520" y="2098513"/>
            <a:ext cx="2439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r>
              <a:rPr lang="es-CO" sz="2000" dirty="0" smtClean="0">
                <a:solidFill>
                  <a:srgbClr val="0070C0"/>
                </a:solidFill>
              </a:rPr>
              <a:t>Terminadas   52.983</a:t>
            </a:r>
            <a:endParaRPr lang="es-CO" sz="2000" dirty="0">
              <a:solidFill>
                <a:srgbClr val="0070C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12035" y="877723"/>
            <a:ext cx="439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CONSOLIDADO </a:t>
            </a:r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NACIONAL </a:t>
            </a:r>
            <a:r>
              <a:rPr lang="es-ES_tradnl" sz="16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(1997 – 2014)</a:t>
            </a:r>
            <a:endParaRPr lang="es-ES_tradnl" sz="16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1 CuadroTexto"/>
          <p:cNvSpPr txBox="1">
            <a:spLocks noChangeArrowheads="1"/>
          </p:cNvSpPr>
          <p:nvPr/>
        </p:nvSpPr>
        <p:spPr bwMode="auto">
          <a:xfrm>
            <a:off x="345502" y="224196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dirty="0"/>
              <a:t>PENAL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907067" y="3221694"/>
            <a:ext cx="3936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Número</a:t>
            </a:r>
            <a:r>
              <a:rPr lang="es-CO" b="1" dirty="0" smtClean="0">
                <a:solidFill>
                  <a:srgbClr val="002060"/>
                </a:solidFill>
              </a:rPr>
              <a:t> </a:t>
            </a:r>
            <a:r>
              <a:rPr lang="es-CO" b="1" dirty="0">
                <a:solidFill>
                  <a:srgbClr val="0070C0"/>
                </a:solidFill>
              </a:rPr>
              <a:t>de denuncias 	80.151 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674955" y="3228220"/>
            <a:ext cx="20665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$</a:t>
            </a:r>
            <a:r>
              <a:rPr lang="es-CO" b="1" dirty="0" smtClean="0">
                <a:solidFill>
                  <a:srgbClr val="0070C0"/>
                </a:solidFill>
              </a:rPr>
              <a:t>3.681.261.923.525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1851058" y="3635395"/>
            <a:ext cx="26773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s-CO" sz="1800" dirty="0" smtClean="0"/>
              <a:t>Tributarias </a:t>
            </a:r>
            <a:r>
              <a:rPr lang="es-CO" sz="1800" dirty="0"/>
              <a:t>	60.761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1851059" y="4058729"/>
            <a:ext cx="28238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Aduaneras</a:t>
            </a:r>
            <a:r>
              <a:rPr lang="es-CO" b="1" dirty="0" smtClean="0">
                <a:solidFill>
                  <a:srgbClr val="002060"/>
                </a:solidFill>
              </a:rPr>
              <a:t>	</a:t>
            </a:r>
            <a:r>
              <a:rPr lang="es-CO" b="1" dirty="0" smtClean="0">
                <a:solidFill>
                  <a:srgbClr val="0070C0"/>
                </a:solidFill>
              </a:rPr>
              <a:t>19.390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700803" y="3635395"/>
            <a:ext cx="238385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$2.077.397.151.523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730372" y="4073242"/>
            <a:ext cx="206659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$1.603.864.772.002</a:t>
            </a:r>
            <a:endParaRPr lang="es-CO" b="1" dirty="0">
              <a:solidFill>
                <a:srgbClr val="0070C0"/>
              </a:solidFill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727150" y="5355683"/>
            <a:ext cx="5875680" cy="1403680"/>
            <a:chOff x="1655936" y="1314378"/>
            <a:chExt cx="7149392" cy="2016224"/>
          </a:xfrm>
        </p:grpSpPr>
        <p:sp>
          <p:nvSpPr>
            <p:cNvPr id="32" name="Rectángulo redondeado 31"/>
            <p:cNvSpPr/>
            <p:nvPr/>
          </p:nvSpPr>
          <p:spPr>
            <a:xfrm>
              <a:off x="1655936" y="1314378"/>
              <a:ext cx="7149392" cy="201622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2121794" y="1475951"/>
              <a:ext cx="3581742" cy="38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s-CO" b="1" dirty="0" smtClean="0">
                  <a:solidFill>
                    <a:schemeClr val="accent6">
                      <a:lumMod val="75000"/>
                    </a:schemeClr>
                  </a:solidFill>
                </a:rPr>
                <a:t>Denuncias Activas       27.168</a:t>
              </a:r>
              <a:endParaRPr lang="es-CO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5798508" y="1454385"/>
              <a:ext cx="2530070" cy="38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r" fontAlgn="b"/>
              <a:r>
                <a:rPr lang="es-CO" b="1" dirty="0" smtClean="0">
                  <a:solidFill>
                    <a:schemeClr val="accent6">
                      <a:lumMod val="75000"/>
                    </a:schemeClr>
                  </a:solidFill>
                </a:rPr>
                <a:t>$</a:t>
              </a:r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</a:rPr>
                <a:t>1.711.013.431.908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3080935" y="2099170"/>
              <a:ext cx="2869586" cy="38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r" fontAlgn="b"/>
              <a:r>
                <a:rPr lang="es-CO" sz="1800" dirty="0" smtClean="0"/>
                <a:t>Tributarias </a:t>
              </a:r>
              <a:r>
                <a:rPr lang="es-CO" sz="1800" dirty="0"/>
                <a:t>	16.129</a:t>
              </a:r>
              <a:endParaRPr lang="es-CO" sz="18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3106936" y="2503135"/>
              <a:ext cx="3148194" cy="38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fontAlgn="b"/>
              <a:r>
                <a:rPr lang="es-CO" b="1" dirty="0" smtClean="0">
                  <a:solidFill>
                    <a:srgbClr val="0070C0"/>
                  </a:solidFill>
                </a:rPr>
                <a:t>Aduaneras        11.039</a:t>
              </a:r>
              <a:endParaRPr lang="es-CO" b="1" dirty="0">
                <a:solidFill>
                  <a:srgbClr val="0070C0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5821247" y="2076058"/>
              <a:ext cx="2561470" cy="6383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r" fontAlgn="b"/>
              <a:r>
                <a:rPr lang="es-CO" sz="1600" b="1" dirty="0" smtClean="0">
                  <a:solidFill>
                    <a:srgbClr val="0070C0"/>
                  </a:solidFill>
                </a:rPr>
                <a:t>$</a:t>
              </a:r>
              <a:r>
                <a:rPr lang="es-CO" b="1" dirty="0">
                  <a:solidFill>
                    <a:srgbClr val="0070C0"/>
                  </a:solidFill>
                </a:rPr>
                <a:t>920.687.925.330</a:t>
              </a:r>
            </a:p>
            <a:p>
              <a:endParaRPr lang="es-CO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6007981" y="2494610"/>
              <a:ext cx="2296532" cy="3830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r" fontAlgn="b"/>
              <a:r>
                <a:rPr lang="es-CO" sz="1600" b="1" dirty="0" smtClean="0">
                  <a:solidFill>
                    <a:srgbClr val="0070C0"/>
                  </a:solidFill>
                </a:rPr>
                <a:t>$</a:t>
              </a:r>
              <a:r>
                <a:rPr lang="es-CO" b="1" dirty="0">
                  <a:solidFill>
                    <a:srgbClr val="0070C0"/>
                  </a:solidFill>
                </a:rPr>
                <a:t>790.325.506.578</a:t>
              </a:r>
            </a:p>
          </p:txBody>
        </p:sp>
      </p:grpSp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81493399"/>
              </p:ext>
            </p:extLst>
          </p:nvPr>
        </p:nvGraphicFramePr>
        <p:xfrm>
          <a:off x="7006952" y="5177472"/>
          <a:ext cx="2610496" cy="198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10 CuadroTexto"/>
          <p:cNvSpPr txBox="1"/>
          <p:nvPr/>
        </p:nvSpPr>
        <p:spPr>
          <a:xfrm>
            <a:off x="6583258" y="5366043"/>
            <a:ext cx="1543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latin typeface="Calibri" pitchFamily="34" charset="0"/>
                <a:cs typeface="Calibri" pitchFamily="34" charset="0"/>
              </a:rPr>
              <a:t>Aduaneras</a:t>
            </a:r>
          </a:p>
        </p:txBody>
      </p:sp>
      <p:sp>
        <p:nvSpPr>
          <p:cNvPr id="23" name="11 CuadroTexto"/>
          <p:cNvSpPr txBox="1"/>
          <p:nvPr/>
        </p:nvSpPr>
        <p:spPr>
          <a:xfrm>
            <a:off x="9124629" y="5402963"/>
            <a:ext cx="131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latin typeface="Calibri" pitchFamily="34" charset="0"/>
                <a:cs typeface="Calibri" pitchFamily="34" charset="0"/>
              </a:rPr>
              <a:t>Tributarias</a:t>
            </a:r>
          </a:p>
        </p:txBody>
      </p:sp>
      <p:sp>
        <p:nvSpPr>
          <p:cNvPr id="24" name="12 CuadroTexto"/>
          <p:cNvSpPr txBox="1"/>
          <p:nvPr/>
        </p:nvSpPr>
        <p:spPr>
          <a:xfrm>
            <a:off x="6806510" y="5577066"/>
            <a:ext cx="678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latin typeface="Calibri" pitchFamily="34" charset="0"/>
                <a:cs typeface="Calibri" pitchFamily="34" charset="0"/>
              </a:rPr>
              <a:t>41%</a:t>
            </a:r>
          </a:p>
        </p:txBody>
      </p:sp>
      <p:sp>
        <p:nvSpPr>
          <p:cNvPr id="25" name="13 CuadroTexto"/>
          <p:cNvSpPr txBox="1"/>
          <p:nvPr/>
        </p:nvSpPr>
        <p:spPr>
          <a:xfrm>
            <a:off x="9285651" y="5645183"/>
            <a:ext cx="794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i="1" dirty="0">
                <a:latin typeface="Calibri" pitchFamily="34" charset="0"/>
                <a:cs typeface="Calibri" pitchFamily="34" charset="0"/>
              </a:rPr>
              <a:t>59%</a:t>
            </a:r>
          </a:p>
        </p:txBody>
      </p:sp>
    </p:spTree>
    <p:extLst>
      <p:ext uri="{BB962C8B-B14F-4D97-AF65-F5344CB8AC3E}">
        <p14:creationId xmlns="" xmlns:p14="http://schemas.microsoft.com/office/powerpoint/2010/main" val="15571622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PROCEDIMIENTO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69" t="13097" r="20633" b="9211"/>
          <a:stretch/>
        </p:blipFill>
        <p:spPr bwMode="auto">
          <a:xfrm>
            <a:off x="1223888" y="915837"/>
            <a:ext cx="8136904" cy="624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089818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6646781"/>
              </p:ext>
            </p:extLst>
          </p:nvPr>
        </p:nvGraphicFramePr>
        <p:xfrm>
          <a:off x="1727224" y="1071287"/>
          <a:ext cx="6689032" cy="1701082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3096344"/>
                <a:gridCol w="884295"/>
                <a:gridCol w="2708393"/>
              </a:tblGrid>
              <a:tr h="34648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Activos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16.129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920.687.925.330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485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Total Terminados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44.632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1.156.709.226.193</a:t>
                      </a:r>
                      <a:endParaRPr lang="es-CO" sz="1800" b="1" i="1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142">
                <a:tc>
                  <a:txBody>
                    <a:bodyPr/>
                    <a:lstStyle/>
                    <a:p>
                      <a:pPr lvl="2" algn="l" fontAlgn="b"/>
                      <a:r>
                        <a:rPr lang="es-CO" sz="1800" u="none" strike="noStrike" dirty="0" smtClean="0">
                          <a:effectLst/>
                        </a:rPr>
                        <a:t>    Terminados </a:t>
                      </a:r>
                      <a:r>
                        <a:rPr lang="es-CO" sz="1800" u="none" strike="noStrike" dirty="0">
                          <a:effectLst/>
                        </a:rPr>
                        <a:t>por Pago</a:t>
                      </a:r>
                      <a:endParaRPr lang="es-CO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3" algn="r" fontAlgn="b"/>
                      <a:r>
                        <a:rPr lang="es-CO" sz="1800" u="none" strike="noStrike" dirty="0" smtClean="0">
                          <a:effectLst/>
                        </a:rPr>
                        <a:t>    31.501</a:t>
                      </a:r>
                      <a:endParaRPr lang="es-CO" sz="1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 smtClean="0">
                          <a:effectLst/>
                        </a:rPr>
                        <a:t>599.464.316.214</a:t>
                      </a:r>
                      <a:endParaRPr lang="es-CO" sz="1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485">
                <a:tc>
                  <a:txBody>
                    <a:bodyPr/>
                    <a:lstStyle/>
                    <a:p>
                      <a:pPr lvl="2" algn="l" fontAlgn="b"/>
                      <a:r>
                        <a:rPr lang="es-CO" sz="1800" u="none" strike="noStrike" dirty="0" smtClean="0">
                          <a:effectLst/>
                        </a:rPr>
                        <a:t>    Terminados Diferentes a Pago</a:t>
                      </a:r>
                      <a:endParaRPr lang="es-CO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 smtClean="0">
                          <a:effectLst/>
                        </a:rPr>
                        <a:t>8.755</a:t>
                      </a:r>
                      <a:endParaRPr lang="es-CO" sz="1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 smtClean="0">
                          <a:effectLst/>
                        </a:rPr>
                        <a:t>426.275.903.413</a:t>
                      </a:r>
                      <a:endParaRPr lang="es-CO" sz="180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6485">
                <a:tc>
                  <a:txBody>
                    <a:bodyPr/>
                    <a:lstStyle/>
                    <a:p>
                      <a:pPr lvl="2" algn="l" fontAlgn="b"/>
                      <a:r>
                        <a:rPr lang="es-CO" sz="1800" u="none" strike="noStrike" dirty="0" smtClean="0">
                          <a:effectLst/>
                        </a:rPr>
                        <a:t>    Sentencia </a:t>
                      </a:r>
                      <a:r>
                        <a:rPr lang="es-CO" sz="1800" u="none" strike="noStrike" dirty="0">
                          <a:effectLst/>
                        </a:rPr>
                        <a:t>Condenatoria</a:t>
                      </a:r>
                      <a:endParaRPr lang="es-CO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 smtClean="0">
                          <a:effectLst/>
                        </a:rPr>
                        <a:t>4.376</a:t>
                      </a:r>
                      <a:endParaRPr lang="es-CO" sz="1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u="none" strike="noStrike" dirty="0" smtClean="0">
                          <a:effectLst/>
                        </a:rPr>
                        <a:t>130.969.006.566</a:t>
                      </a:r>
                      <a:endParaRPr lang="es-CO" sz="18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0500" marR="10500" marT="1050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1727944" y="3203773"/>
            <a:ext cx="6065121" cy="3597372"/>
            <a:chOff x="1642699" y="3275781"/>
            <a:chExt cx="6150366" cy="3525364"/>
          </a:xfrm>
        </p:grpSpPr>
        <p:graphicFrame>
          <p:nvGraphicFramePr>
            <p:cNvPr id="6" name="5 Gráfico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747126134"/>
                </p:ext>
              </p:extLst>
            </p:nvPr>
          </p:nvGraphicFramePr>
          <p:xfrm>
            <a:off x="2970465" y="3995861"/>
            <a:ext cx="4822600" cy="28052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6 CuadroTexto"/>
            <p:cNvSpPr txBox="1"/>
            <p:nvPr/>
          </p:nvSpPr>
          <p:spPr>
            <a:xfrm>
              <a:off x="4313785" y="3275781"/>
              <a:ext cx="2094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i="1" dirty="0" smtClean="0">
                  <a:latin typeface="Calibri" pitchFamily="34" charset="0"/>
                  <a:cs typeface="Calibri" pitchFamily="34" charset="0"/>
                </a:rPr>
                <a:t>Sentencia Condenatoria</a:t>
              </a:r>
              <a:endParaRPr lang="es-CO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6872930" y="4015566"/>
              <a:ext cx="853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Activos</a:t>
              </a: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4752280" y="3797132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7%</a:t>
              </a: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3100949" y="6057454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52%</a:t>
              </a: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103615" y="3838091"/>
              <a:ext cx="18857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 smtClean="0">
                  <a:latin typeface="Calibri" pitchFamily="34" charset="0"/>
                  <a:cs typeface="Calibri" pitchFamily="34" charset="0"/>
                </a:rPr>
                <a:t>Terminados </a:t>
              </a:r>
            </a:p>
            <a:p>
              <a:r>
                <a:rPr lang="es-CO" i="1" dirty="0" smtClean="0">
                  <a:latin typeface="Calibri" pitchFamily="34" charset="0"/>
                  <a:cs typeface="Calibri" pitchFamily="34" charset="0"/>
                </a:rPr>
                <a:t>Diferentes a  </a:t>
              </a:r>
              <a:r>
                <a:rPr lang="es-CO" i="1" dirty="0">
                  <a:latin typeface="Calibri" pitchFamily="34" charset="0"/>
                  <a:cs typeface="Calibri" pitchFamily="34" charset="0"/>
                </a:rPr>
                <a:t>Pago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642699" y="5699742"/>
              <a:ext cx="2068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Terminado por Pago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7142811" y="4299756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26%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808064" y="443658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i="1" dirty="0">
                  <a:latin typeface="Calibri" pitchFamily="34" charset="0"/>
                  <a:cs typeface="Calibri" pitchFamily="34" charset="0"/>
                </a:rPr>
                <a:t>15%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79727" y="73407"/>
            <a:ext cx="7956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DENUNCIAS 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TRIBUTARIAS </a:t>
            </a:r>
          </a:p>
          <a:p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(Omisión </a:t>
            </a:r>
            <a:r>
              <a:rPr lang="es-ES_tradnl" sz="20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Agente </a:t>
            </a:r>
            <a:r>
              <a:rPr lang="es-ES_tradnl" sz="20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Retenedor) </a:t>
            </a:r>
            <a:r>
              <a:rPr lang="es-ES_tradnl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NIVEL </a:t>
            </a: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NACIONAL</a:t>
            </a:r>
          </a:p>
        </p:txBody>
      </p:sp>
      <p:sp>
        <p:nvSpPr>
          <p:cNvPr id="15" name="7 CuadroTexto"/>
          <p:cNvSpPr txBox="1"/>
          <p:nvPr/>
        </p:nvSpPr>
        <p:spPr>
          <a:xfrm>
            <a:off x="215777" y="7163860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</p:spTree>
    <p:extLst>
      <p:ext uri="{BB962C8B-B14F-4D97-AF65-F5344CB8AC3E}">
        <p14:creationId xmlns="" xmlns:p14="http://schemas.microsoft.com/office/powerpoint/2010/main" val="23355354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674660" y="2747958"/>
            <a:ext cx="929168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 algn="ctr">
              <a:defRPr sz="3200" b="1" cap="all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s-CO" sz="3600" dirty="0" smtClean="0"/>
              <a:t>CONCILIACIÓN </a:t>
            </a:r>
            <a:r>
              <a:rPr lang="es-CO" sz="3600" dirty="0"/>
              <a:t>Y DEFENSA JUDICIAL </a:t>
            </a:r>
          </a:p>
        </p:txBody>
      </p:sp>
      <p:sp>
        <p:nvSpPr>
          <p:cNvPr id="8" name="1 CuadroTexto"/>
          <p:cNvSpPr txBox="1"/>
          <p:nvPr/>
        </p:nvSpPr>
        <p:spPr>
          <a:xfrm>
            <a:off x="215776" y="179437"/>
            <a:ext cx="7612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33586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9792" y="1475581"/>
            <a:ext cx="4176464" cy="936104"/>
          </a:xfrm>
        </p:spPr>
        <p:txBody>
          <a:bodyPr>
            <a:normAutofit/>
          </a:bodyPr>
          <a:lstStyle/>
          <a:p>
            <a:pPr defTabSz="914210">
              <a:buNone/>
            </a:pPr>
            <a:r>
              <a:rPr lang="es-CO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SOLICITUD CONCILIACIONES SOMETIDAS </a:t>
            </a:r>
            <a:r>
              <a:rPr lang="es-CO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s-CO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NIVEL NACIONAL</a:t>
            </a:r>
            <a:endParaRPr lang="es-CO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7 CuadroTexto"/>
          <p:cNvSpPr txBox="1"/>
          <p:nvPr/>
        </p:nvSpPr>
        <p:spPr>
          <a:xfrm>
            <a:off x="215777" y="7019844"/>
            <a:ext cx="5184575" cy="286539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964" y="179437"/>
            <a:ext cx="723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COMITÉ DE CONCILIACIÓN Y DEFENSA </a:t>
            </a:r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JUDICIAL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0146" y="1475581"/>
            <a:ext cx="4320479" cy="9361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es-ES" sz="4400" b="0" i="0" u="none" strike="noStrike" kern="1200">
                <a:ln>
                  <a:noFill/>
                </a:ln>
                <a:latin typeface="Arial" pitchFamily="18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 defTabSz="914210">
              <a:buFont typeface="StarSymbol"/>
              <a:buNone/>
            </a:pPr>
            <a:r>
              <a:rPr lang="es-CO" sz="1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ACCIONES DE REPETICION ANALIZADAS</a:t>
            </a:r>
            <a:br>
              <a:rPr lang="es-CO" sz="1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s-CO" sz="14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NIVEL NACIONAL</a:t>
            </a:r>
            <a:endParaRPr lang="es-CO" sz="14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977544"/>
              </p:ext>
            </p:extLst>
          </p:nvPr>
        </p:nvGraphicFramePr>
        <p:xfrm>
          <a:off x="3600152" y="2699717"/>
          <a:ext cx="6480473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6624291"/>
              </p:ext>
            </p:extLst>
          </p:nvPr>
        </p:nvGraphicFramePr>
        <p:xfrm>
          <a:off x="0" y="2530481"/>
          <a:ext cx="4752280" cy="432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39356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CuadroTexto"/>
          <p:cNvSpPr txBox="1">
            <a:spLocks noChangeArrowheads="1"/>
          </p:cNvSpPr>
          <p:nvPr/>
        </p:nvSpPr>
        <p:spPr bwMode="auto">
          <a:xfrm>
            <a:off x="347378" y="2864448"/>
            <a:ext cx="9291689" cy="77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85" tIns="50392" rIns="100785" bIns="50392">
            <a:spAutoFit/>
          </a:bodyPr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es-CO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CONCILIACIONES </a:t>
            </a:r>
            <a:r>
              <a:rPr lang="es-CO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LEY 1607 DE 2012</a:t>
            </a:r>
          </a:p>
        </p:txBody>
      </p:sp>
      <p:sp>
        <p:nvSpPr>
          <p:cNvPr id="8" name="2 CuadroTexto"/>
          <p:cNvSpPr txBox="1"/>
          <p:nvPr/>
        </p:nvSpPr>
        <p:spPr>
          <a:xfrm>
            <a:off x="216284" y="7164214"/>
            <a:ext cx="5184031" cy="2789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defTabSz="914210"/>
            <a:r>
              <a:rPr lang="es-CO" sz="1213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760700" y="3972609"/>
            <a:ext cx="6465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10"/>
            <a:r>
              <a:rPr lang="es-CO" sz="2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de Solicitudes   </a:t>
            </a:r>
            <a:r>
              <a:rPr lang="es-CO" sz="2800" b="1" u="sng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2.231</a:t>
            </a:r>
            <a:endParaRPr lang="es-CO" sz="2800" b="1" u="sng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defTabSz="914210"/>
            <a:r>
              <a:rPr lang="es-CO" sz="28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Nivel </a:t>
            </a:r>
            <a:r>
              <a:rPr lang="es-CO" sz="2800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Nacional</a:t>
            </a:r>
            <a:endParaRPr lang="es-CO" sz="2800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031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27237" y="910359"/>
            <a:ext cx="8856984" cy="400093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>
            <a:defPPr>
              <a:defRPr lang="es-CO"/>
            </a:defPPr>
            <a:lvl1pPr defTabSz="914210">
              <a:defRPr sz="2425" b="1">
                <a:solidFill>
                  <a:prstClr val="white">
                    <a:lumMod val="50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sz="2000" dirty="0" smtClean="0">
                <a:solidFill>
                  <a:srgbClr val="0070C0"/>
                </a:solidFill>
              </a:rPr>
              <a:t>Mutuo </a:t>
            </a:r>
            <a:r>
              <a:rPr lang="es-CO" sz="2000" dirty="0">
                <a:solidFill>
                  <a:srgbClr val="0070C0"/>
                </a:solidFill>
              </a:rPr>
              <a:t>Acuerdo y Terminación Contencioso </a:t>
            </a:r>
            <a:r>
              <a:rPr lang="es-CO" sz="2000" dirty="0" smtClean="0">
                <a:solidFill>
                  <a:srgbClr val="0070C0"/>
                </a:solidFill>
              </a:rPr>
              <a:t>Administrativo</a:t>
            </a:r>
            <a:endParaRPr lang="es-ES_tradnl" sz="2000" dirty="0">
              <a:solidFill>
                <a:srgbClr val="0070C0"/>
              </a:solidFill>
            </a:endParaRPr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49660422"/>
              </p:ext>
            </p:extLst>
          </p:nvPr>
        </p:nvGraphicFramePr>
        <p:xfrm>
          <a:off x="863848" y="1339101"/>
          <a:ext cx="8641173" cy="1609491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2144202"/>
                <a:gridCol w="1097918"/>
                <a:gridCol w="3180264"/>
                <a:gridCol w="2218789"/>
              </a:tblGrid>
              <a:tr h="310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Tipo de Solicitud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7" marR="91407" marT="45786" marB="45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Cantidad 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7" marR="91407" marT="45786" marB="4578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Tranzado o Conciliado</a:t>
                      </a:r>
                      <a:endParaRPr lang="es-CO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7" marR="91407" marT="45786" marB="45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Valor Pagado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7" marR="91407" marT="45786" marB="45786" anchor="ctr" horzOverflow="overflow"/>
                </a:tc>
              </a:tr>
              <a:tr h="319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Solicitud de Terminación por Mutuo Acuerdo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770" marR="100770" marT="50469" marB="504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1.149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770" marR="100770" marT="50469" marB="504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$                    783.324.582.382 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$        371.867.117.522 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</a:tr>
              <a:tr h="319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Solicitud de Conciliación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770" marR="100770" marT="50469" marB="504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1.082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00770" marR="100770" marT="50469" marB="5046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$                 1.081.885.211.801 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$        505.035.385.656 </a:t>
                      </a:r>
                      <a:endParaRPr kumimoji="0" lang="es-CO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</a:tr>
              <a:tr h="310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Total Solicitudes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7" marR="91407" marT="45786" marB="4578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2.231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07" marR="91407" marT="45786" marB="45786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CO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$                 1.865.209.794.183 </a:t>
                      </a:r>
                      <a:endParaRPr kumimoji="0" lang="es-CO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kumimoji="0" lang="es-CO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$        876.902.503.178 </a:t>
                      </a:r>
                      <a:endParaRPr kumimoji="0" lang="es-CO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0500" marR="10500" marT="10500" marB="0" anchor="ctr"/>
                </a:tc>
              </a:tr>
            </a:tbl>
          </a:graphicData>
        </a:graphic>
      </p:graphicFrame>
      <p:sp>
        <p:nvSpPr>
          <p:cNvPr id="1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8230642" y="6979114"/>
            <a:ext cx="1656184" cy="9608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8954" indent="-31498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9929" indent="-2519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63900" indent="-2519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67872" indent="-2519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71844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75815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779787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283758" indent="-2519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fld id="{B3743DDB-28E8-43F8-8D9D-7C420E1FD43D}" type="datetime1">
              <a:rPr lang="es-CO" sz="882">
                <a:latin typeface="+mn-lt"/>
                <a:ea typeface="+mn-ea"/>
                <a:cs typeface="+mn-cs"/>
              </a:rPr>
              <a:pPr eaLnBrk="1" fontAlgn="base">
                <a:spcBef>
                  <a:spcPct val="0"/>
                </a:spcBef>
                <a:spcAft>
                  <a:spcPct val="0"/>
                </a:spcAft>
              </a:pPr>
              <a:t>10/06/2015</a:t>
            </a:fld>
            <a:endParaRPr sz="882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9682232"/>
              </p:ext>
            </p:extLst>
          </p:nvPr>
        </p:nvGraphicFramePr>
        <p:xfrm>
          <a:off x="431800" y="3382570"/>
          <a:ext cx="6965950" cy="3346450"/>
        </p:xfrm>
        <a:graphic>
          <a:graphicData uri="http://schemas.openxmlformats.org/presentationml/2006/ole">
            <p:oleObj spid="_x0000_s12447" name="Worksheet" r:id="rId3" imgW="11792085" imgH="9467760" progId="Excel.Sheet.8">
              <p:embed/>
            </p:oleObj>
          </a:graphicData>
        </a:graphic>
      </p:graphicFrame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5760392" y="6799089"/>
            <a:ext cx="4126434" cy="2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MX" sz="882" dirty="0"/>
              <a:t>Fuente: Aplicativo de Conciliación – Ley 1607 de 26-12-12 / Art. 147, Art. 148, Art 149</a:t>
            </a:r>
            <a:endParaRPr lang="es-CO" sz="882" dirty="0"/>
          </a:p>
        </p:txBody>
      </p:sp>
      <p:sp>
        <p:nvSpPr>
          <p:cNvPr id="13" name="2 CuadroTexto"/>
          <p:cNvSpPr txBox="1"/>
          <p:nvPr/>
        </p:nvSpPr>
        <p:spPr>
          <a:xfrm>
            <a:off x="216284" y="7164214"/>
            <a:ext cx="5184031" cy="2789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defTabSz="914210"/>
            <a:r>
              <a:rPr lang="es-CO" sz="1213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8" name="1 CuadroTexto"/>
          <p:cNvSpPr txBox="1">
            <a:spLocks noChangeArrowheads="1"/>
          </p:cNvSpPr>
          <p:nvPr/>
        </p:nvSpPr>
        <p:spPr bwMode="auto">
          <a:xfrm>
            <a:off x="213332" y="-12700"/>
            <a:ext cx="9291689" cy="77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785" tIns="50392" rIns="100785" bIns="50392">
            <a:spAutoFit/>
          </a:bodyPr>
          <a:lstStyle>
            <a:defPPr>
              <a:defRPr lang="es-ES_trad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buSzPct val="45000"/>
              <a:defRPr/>
            </a:pP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CONCILIACIONES</a:t>
            </a:r>
            <a:r>
              <a:rPr lang="es-CO" sz="4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LEY 1607 DE 2012</a:t>
            </a:r>
          </a:p>
        </p:txBody>
      </p:sp>
      <p:sp>
        <p:nvSpPr>
          <p:cNvPr id="14" name="Arco 13"/>
          <p:cNvSpPr/>
          <p:nvPr/>
        </p:nvSpPr>
        <p:spPr>
          <a:xfrm>
            <a:off x="2880072" y="2536652"/>
            <a:ext cx="6768752" cy="410724"/>
          </a:xfrm>
          <a:prstGeom prst="arc">
            <a:avLst>
              <a:gd name="adj1" fmla="val 23994"/>
              <a:gd name="adj2" fmla="val 0"/>
            </a:avLst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41347319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CuadroTexto"/>
          <p:cNvSpPr txBox="1"/>
          <p:nvPr/>
        </p:nvSpPr>
        <p:spPr>
          <a:xfrm>
            <a:off x="216284" y="7164214"/>
            <a:ext cx="5184031" cy="2789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defTabSz="914210"/>
            <a:r>
              <a:rPr lang="es-CO" sz="1213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427753" y="2915741"/>
            <a:ext cx="7945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hangingPunct="0">
              <a:buSzPct val="45000"/>
              <a:defRPr/>
            </a:pPr>
            <a:r>
              <a:rPr lang="es-CO" sz="4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Análisis Jurisprudencial</a:t>
            </a:r>
          </a:p>
        </p:txBody>
      </p:sp>
    </p:spTree>
    <p:extLst>
      <p:ext uri="{BB962C8B-B14F-4D97-AF65-F5344CB8AC3E}">
        <p14:creationId xmlns="" xmlns:p14="http://schemas.microsoft.com/office/powerpoint/2010/main" val="12598480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/>
          <p:nvPr/>
        </p:nvSpPr>
        <p:spPr>
          <a:xfrm>
            <a:off x="216284" y="237335"/>
            <a:ext cx="7945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prstClr val="white">
                    <a:lumMod val="50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Análisis Jurisprudencial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768170" y="6881166"/>
            <a:ext cx="4126434" cy="2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MX" sz="882" dirty="0"/>
              <a:t>Fuente: Aplicativo de Conciliación – Ley 1607 de 26-12-12 / Art. 147, Art. 148, Art 149</a:t>
            </a:r>
            <a:endParaRPr lang="es-CO" sz="882" dirty="0"/>
          </a:p>
        </p:txBody>
      </p:sp>
      <p:sp>
        <p:nvSpPr>
          <p:cNvPr id="9" name="2 CuadroTexto"/>
          <p:cNvSpPr txBox="1"/>
          <p:nvPr/>
        </p:nvSpPr>
        <p:spPr>
          <a:xfrm>
            <a:off x="216284" y="7164214"/>
            <a:ext cx="5184031" cy="2789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defTabSz="914210"/>
            <a:r>
              <a:rPr lang="es-CO" sz="1213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graphicFrame>
        <p:nvGraphicFramePr>
          <p:cNvPr id="14" name="1 Objet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92028053"/>
              </p:ext>
            </p:extLst>
          </p:nvPr>
        </p:nvGraphicFramePr>
        <p:xfrm>
          <a:off x="575939" y="2500552"/>
          <a:ext cx="4295775" cy="3456483"/>
        </p:xfrm>
        <a:graphic>
          <a:graphicData uri="http://schemas.openxmlformats.org/presentationml/2006/ole">
            <p:oleObj spid="_x0000_s16492" name="Worksheet" r:id="rId3" imgW="6610485" imgH="3066960" progId="Excel.Sheet.8">
              <p:embed/>
            </p:oleObj>
          </a:graphicData>
        </a:graphic>
      </p:graphicFrame>
      <p:graphicFrame>
        <p:nvGraphicFramePr>
          <p:cNvPr id="17" name="1 Objet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73588619"/>
              </p:ext>
            </p:extLst>
          </p:nvPr>
        </p:nvGraphicFramePr>
        <p:xfrm>
          <a:off x="5400315" y="2475599"/>
          <a:ext cx="4133850" cy="3446462"/>
        </p:xfrm>
        <a:graphic>
          <a:graphicData uri="http://schemas.openxmlformats.org/presentationml/2006/ole">
            <p:oleObj spid="_x0000_s16493" name="Worksheet" r:id="rId4" imgW="6638857" imgH="3143250" progId="Excel.Sheet.8">
              <p:embed/>
            </p:oleObj>
          </a:graphicData>
        </a:graphic>
      </p:graphicFrame>
      <p:sp>
        <p:nvSpPr>
          <p:cNvPr id="18" name="4 Rectángulo"/>
          <p:cNvSpPr/>
          <p:nvPr/>
        </p:nvSpPr>
        <p:spPr>
          <a:xfrm>
            <a:off x="587238" y="1079378"/>
            <a:ext cx="856895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</a:rPr>
              <a:t>Comportamiento de procesos terminados con análisis jurisprudencial </a:t>
            </a:r>
            <a:endParaRPr lang="es-CO" b="1" dirty="0" smtClean="0">
              <a:solidFill>
                <a:srgbClr val="0070C0"/>
              </a:solidFill>
            </a:endParaRPr>
          </a:p>
          <a:p>
            <a:pPr algn="ctr"/>
            <a:r>
              <a:rPr lang="es-CO" b="1" dirty="0" smtClean="0">
                <a:solidFill>
                  <a:srgbClr val="0070C0"/>
                </a:solidFill>
              </a:rPr>
              <a:t> </a:t>
            </a:r>
            <a:r>
              <a:rPr lang="es-CO" b="1" dirty="0">
                <a:solidFill>
                  <a:srgbClr val="0070C0"/>
                </a:solidFill>
              </a:rPr>
              <a:t>2010 </a:t>
            </a:r>
            <a:r>
              <a:rPr lang="es-CO" b="1" dirty="0" smtClean="0">
                <a:solidFill>
                  <a:srgbClr val="0070C0"/>
                </a:solidFill>
              </a:rPr>
              <a:t>- 2014 </a:t>
            </a:r>
          </a:p>
          <a:p>
            <a:pPr algn="ctr"/>
            <a:r>
              <a:rPr lang="es-CO" b="1" dirty="0" smtClean="0">
                <a:solidFill>
                  <a:srgbClr val="0070C0"/>
                </a:solidFill>
              </a:rPr>
              <a:t>(muestra 712 procesos)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888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/>
          <p:nvPr/>
        </p:nvSpPr>
        <p:spPr>
          <a:xfrm>
            <a:off x="216284" y="237335"/>
            <a:ext cx="7945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prstClr val="white">
                    <a:lumMod val="50000"/>
                  </a:prst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Análisis Jurisprudencial</a:t>
            </a:r>
          </a:p>
        </p:txBody>
      </p:sp>
      <p:sp>
        <p:nvSpPr>
          <p:cNvPr id="8" name="Rectangle 43"/>
          <p:cNvSpPr>
            <a:spLocks noChangeArrowheads="1"/>
          </p:cNvSpPr>
          <p:nvPr/>
        </p:nvSpPr>
        <p:spPr bwMode="auto">
          <a:xfrm>
            <a:off x="5768170" y="6881166"/>
            <a:ext cx="4126434" cy="2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6" rIns="91432" bIns="45716">
            <a:spAutoFit/>
          </a:bodyPr>
          <a:lstStyle/>
          <a:p>
            <a:r>
              <a:rPr lang="es-MX" sz="882" dirty="0"/>
              <a:t>Fuente: Aplicativo de Conciliación – Ley 1607 de 26-12-12 / Art. 147, Art. 148, Art 149</a:t>
            </a:r>
            <a:endParaRPr lang="es-CO" sz="882" dirty="0"/>
          </a:p>
        </p:txBody>
      </p:sp>
      <p:sp>
        <p:nvSpPr>
          <p:cNvPr id="9" name="2 CuadroTexto"/>
          <p:cNvSpPr txBox="1"/>
          <p:nvPr/>
        </p:nvSpPr>
        <p:spPr>
          <a:xfrm>
            <a:off x="216284" y="7164214"/>
            <a:ext cx="5184031" cy="278971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pPr defTabSz="914210"/>
            <a:r>
              <a:rPr lang="es-CO" sz="1213" b="1" dirty="0">
                <a:solidFill>
                  <a:prstClr val="whit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Representación Externa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40718" y="2297783"/>
            <a:ext cx="5059597" cy="2434335"/>
            <a:chOff x="-768300" y="2170085"/>
            <a:chExt cx="9462804" cy="2016224"/>
          </a:xfrm>
          <a:solidFill>
            <a:schemeClr val="bg1">
              <a:lumMod val="95000"/>
            </a:schemeClr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-768300" y="2170085"/>
              <a:ext cx="9462804" cy="2016224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206612" y="2351134"/>
              <a:ext cx="7579267" cy="4846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s-CO" sz="2000" b="1" dirty="0" smtClean="0">
                  <a:solidFill>
                    <a:srgbClr val="0070C0"/>
                  </a:solidFill>
                </a:rPr>
                <a:t>Procesos Tributarios Terminados</a:t>
              </a:r>
              <a:r>
                <a:rPr lang="es-CO" sz="2000" b="1" dirty="0">
                  <a:solidFill>
                    <a:srgbClr val="0070C0"/>
                  </a:solidFill>
                </a:rPr>
                <a:t>	</a:t>
              </a:r>
              <a:r>
                <a:rPr lang="es-CO" sz="2000" b="1" dirty="0" smtClean="0">
                  <a:solidFill>
                    <a:srgbClr val="0070C0"/>
                  </a:solidFill>
                </a:rPr>
                <a:t>387 </a:t>
              </a:r>
              <a:endParaRPr lang="es-CO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807235" y="2924317"/>
              <a:ext cx="7497214" cy="3313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lang="es-CO" dirty="0"/>
                <a:t>Desfavorables 	152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769510" y="3375134"/>
              <a:ext cx="5572661" cy="33138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>
                  <a:solidFill>
                    <a:srgbClr val="0070C0"/>
                  </a:solidFill>
                </a:rPr>
                <a:t>Favorables 	235</a:t>
              </a:r>
              <a:endParaRPr lang="es-ES_tradnl" sz="2000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0" name="Gráfico 19"/>
          <p:cNvGraphicFramePr>
            <a:graphicFrameLocks/>
          </p:cNvGraphicFramePr>
          <p:nvPr>
            <p:extLst/>
          </p:nvPr>
        </p:nvGraphicFramePr>
        <p:xfrm>
          <a:off x="5191781" y="2297783"/>
          <a:ext cx="4888843" cy="277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9036557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882847" y="2346448"/>
            <a:ext cx="49099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CO" sz="1400" dirty="0"/>
              <a:t>Carácter vinculante de la Doctrina. Ley 223 de 1995 Art. </a:t>
            </a:r>
            <a:r>
              <a:rPr lang="es-CO" sz="1400" dirty="0" smtClean="0"/>
              <a:t>264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CO" sz="1400" dirty="0" smtClean="0"/>
              <a:t>Plazo para resolver consultas.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CO" sz="1400" u="sng" dirty="0" smtClean="0"/>
              <a:t>Art. 193 N 15 de la Ley 1607 de 2012</a:t>
            </a:r>
            <a:r>
              <a:rPr lang="es-CO" sz="1400" dirty="0" smtClean="0"/>
              <a:t>. Señala como derecho de los contribuyentes  a consultar  a la administración tributaria sobre el alcance y aplicación de las normas tributarias, a situaciones de hecho concretas y actuales. </a:t>
            </a: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s-CO" sz="1400" dirty="0" smtClean="0"/>
              <a:t>Inseguridad Jurídica por cambio de doctrina.</a:t>
            </a:r>
          </a:p>
        </p:txBody>
      </p:sp>
      <p:sp>
        <p:nvSpPr>
          <p:cNvPr id="7" name="5 CuadroTexto"/>
          <p:cNvSpPr txBox="1"/>
          <p:nvPr/>
        </p:nvSpPr>
        <p:spPr>
          <a:xfrm>
            <a:off x="215776" y="7409345"/>
            <a:ext cx="3751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Normativa y Doctrina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346260" y="4211885"/>
            <a:ext cx="5518588" cy="1135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algn="just">
              <a:buClr>
                <a:srgbClr val="0070C0"/>
              </a:buClr>
              <a:buSzPct val="100000"/>
              <a:defRPr sz="20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Revisión </a:t>
            </a:r>
            <a:r>
              <a:rPr lang="es-C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del </a:t>
            </a:r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Procedimiento y normatividad</a:t>
            </a:r>
            <a:endParaRPr lang="es-CO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Competencia para trámite de Recursos Jurídicos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346260" y="1041343"/>
            <a:ext cx="5518588" cy="1323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Regular </a:t>
            </a:r>
            <a:r>
              <a:rPr lang="es-CO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la Ley  el trámite, los efectos y el procedimiento de consultas ante la Administración Tributaria.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392240" y="5905263"/>
            <a:ext cx="5472608" cy="72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s-CO"/>
            </a:defPPr>
            <a:lvl1pPr algn="just">
              <a:buClr>
                <a:srgbClr val="0070C0"/>
              </a:buClr>
              <a:buSzPct val="100000"/>
              <a:defRPr sz="2000" b="1">
                <a:solidFill>
                  <a:srgbClr val="0070C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Aplicación </a:t>
            </a:r>
            <a:r>
              <a:rPr lang="es-CO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precedente jurisprudencial</a:t>
            </a:r>
            <a:r>
              <a:rPr lang="es-CO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4831" y="1115541"/>
            <a:ext cx="3900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0070C0"/>
              </a:buClr>
              <a:buSzPct val="100000"/>
            </a:pPr>
            <a:r>
              <a:rPr lang="es-CO" b="1" dirty="0">
                <a:solidFill>
                  <a:srgbClr val="0070C0"/>
                </a:solidFill>
              </a:rPr>
              <a:t>RECOMENDACIONES DOCTRINA - DIAN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43768" y="4236914"/>
            <a:ext cx="390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00000"/>
            </a:pPr>
            <a:r>
              <a:rPr lang="es-CO" b="1" dirty="0">
                <a:solidFill>
                  <a:srgbClr val="0070C0"/>
                </a:solidFill>
              </a:rPr>
              <a:t>RECOMENDACIONES PARA EL PROCEDIMIENTO TRIBUTARIO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04831" y="6008456"/>
            <a:ext cx="3900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00000"/>
            </a:pPr>
            <a:r>
              <a:rPr lang="es-CO" b="1" dirty="0">
                <a:solidFill>
                  <a:srgbClr val="0070C0"/>
                </a:solidFill>
              </a:rPr>
              <a:t>RECOMENDACIONES </a:t>
            </a:r>
            <a:r>
              <a:rPr lang="es-CO" b="1" dirty="0" smtClean="0">
                <a:solidFill>
                  <a:srgbClr val="0070C0"/>
                </a:solidFill>
              </a:rPr>
              <a:t>PROCESOS JUDICIALES</a:t>
            </a:r>
            <a:endParaRPr lang="es-CO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858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426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OPORTUNIDAD DE MEJORA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86" name="85 Conector angular"/>
          <p:cNvCxnSpPr/>
          <p:nvPr/>
        </p:nvCxnSpPr>
        <p:spPr>
          <a:xfrm rot="10800000">
            <a:off x="6815790" y="2267669"/>
            <a:ext cx="488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redondeado 5"/>
          <p:cNvSpPr/>
          <p:nvPr/>
        </p:nvSpPr>
        <p:spPr>
          <a:xfrm>
            <a:off x="791840" y="1403573"/>
            <a:ext cx="8136903" cy="48979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Talento Humano.</a:t>
            </a: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Sistemas de información que apoyen el Proceso de Gestión Jurídica.</a:t>
            </a: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Formalizar estructura de las Áreas de Gestión Jurídica - Nivel Local</a:t>
            </a: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s-CO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s-CO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Revisión del procedimiento y normatividad de Recursos Jurídicos: competencias, reconsideración, etc</a:t>
            </a: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endParaRPr lang="es-CO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 algn="just">
              <a:buClr>
                <a:srgbClr val="0070C0"/>
              </a:buClr>
              <a:buSzPct val="100000"/>
              <a:buFont typeface="Wingdings" pitchFamily="2" charset="2"/>
              <a:buChar char="Ø"/>
            </a:pPr>
            <a:r>
              <a:rPr lang="es-CO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Aplicación de precedente jurisprudencial.</a:t>
            </a: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1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517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41396" y="2388189"/>
            <a:ext cx="277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RESOLUCIÓN NÚMERO </a:t>
            </a:r>
            <a:r>
              <a:rPr lang="es-MX" sz="1600" dirty="0" smtClean="0"/>
              <a:t>000204 </a:t>
            </a:r>
            <a:endParaRPr lang="es-CO" sz="1600" dirty="0"/>
          </a:p>
          <a:p>
            <a:r>
              <a:rPr lang="es-ES" sz="1600" dirty="0"/>
              <a:t>(  23 OCT 2014   </a:t>
            </a:r>
            <a:r>
              <a:rPr lang="es-ES" sz="1600" dirty="0" smtClean="0"/>
              <a:t>)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7824" y="1005077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pPr algn="ctr"/>
            <a:r>
              <a:rPr lang="es-CO" sz="2400" dirty="0"/>
              <a:t>Modelo de Gestión Jurídica del Estado para la Unidad Administrativa Especial Dirección de Impuestos y Aduanas Nacionales </a:t>
            </a:r>
            <a:r>
              <a:rPr lang="es-CO" sz="2400" dirty="0" smtClean="0"/>
              <a:t>DIAN</a:t>
            </a:r>
            <a:endParaRPr lang="es-CO" sz="2400" dirty="0"/>
          </a:p>
        </p:txBody>
      </p:sp>
      <p:sp>
        <p:nvSpPr>
          <p:cNvPr id="7" name="6 Rectángulo"/>
          <p:cNvSpPr/>
          <p:nvPr/>
        </p:nvSpPr>
        <p:spPr>
          <a:xfrm>
            <a:off x="1614260" y="3060752"/>
            <a:ext cx="50387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Principios rectores</a:t>
            </a:r>
            <a:r>
              <a:rPr lang="es-CO" dirty="0"/>
              <a:t>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s-CO" sz="2000" dirty="0"/>
              <a:t>Seguridad y certeza jurídica.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2000" dirty="0"/>
              <a:t> </a:t>
            </a:r>
            <a:r>
              <a:rPr lang="es-CO" sz="2000" dirty="0" smtClean="0"/>
              <a:t>Buena </a:t>
            </a:r>
            <a:r>
              <a:rPr lang="es-CO" sz="2000" dirty="0"/>
              <a:t>fe.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Legalidad </a:t>
            </a:r>
            <a:r>
              <a:rPr lang="es-CO" sz="2000" dirty="0"/>
              <a:t>o juridicidad.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Imparcialidad </a:t>
            </a:r>
            <a:r>
              <a:rPr lang="es-CO" sz="2000" dirty="0"/>
              <a:t>y objetividad.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Transparencia</a:t>
            </a:r>
            <a:r>
              <a:rPr lang="es-CO" sz="2000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Protección </a:t>
            </a:r>
            <a:r>
              <a:rPr lang="es-CO" sz="2000" dirty="0"/>
              <a:t>del patrimonio e interés público.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Defensa </a:t>
            </a:r>
            <a:r>
              <a:rPr lang="es-CO" sz="2000" dirty="0"/>
              <a:t>integral de los intereses públicos.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 </a:t>
            </a:r>
            <a:r>
              <a:rPr lang="es-CO" sz="2000" dirty="0" smtClean="0"/>
              <a:t>Integridad </a:t>
            </a:r>
            <a:r>
              <a:rPr lang="es-CO" sz="2000" dirty="0"/>
              <a:t>ética del abogado del Estado. </a:t>
            </a:r>
          </a:p>
        </p:txBody>
      </p:sp>
    </p:spTree>
    <p:extLst>
      <p:ext uri="{BB962C8B-B14F-4D97-AF65-F5344CB8AC3E}">
        <p14:creationId xmlns="" xmlns:p14="http://schemas.microsoft.com/office/powerpoint/2010/main" val="1443928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PLAN ESTRÁTEGICO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54" t="11952" r="19787" b="5686"/>
          <a:stretch/>
        </p:blipFill>
        <p:spPr bwMode="auto">
          <a:xfrm>
            <a:off x="0" y="0"/>
            <a:ext cx="10216566" cy="779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6840512" y="4101293"/>
            <a:ext cx="2952328" cy="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6840512" y="3895066"/>
            <a:ext cx="0" cy="20622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9792840" y="3861642"/>
            <a:ext cx="0" cy="20622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39289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308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PLAN ESTRÁTEGICO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408525" y="1230555"/>
            <a:ext cx="4608512" cy="720080"/>
            <a:chOff x="791840" y="1043533"/>
            <a:chExt cx="4608512" cy="720080"/>
          </a:xfrm>
        </p:grpSpPr>
        <p:sp>
          <p:nvSpPr>
            <p:cNvPr id="6" name="5 Rectángulo"/>
            <p:cNvSpPr/>
            <p:nvPr/>
          </p:nvSpPr>
          <p:spPr>
            <a:xfrm>
              <a:off x="1439912" y="1043533"/>
              <a:ext cx="3960440" cy="7200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1600" dirty="0" smtClean="0"/>
                <a:t>Fomentar el cumplimiento voluntario de las obligaciones Tributarias, Aduaneras y Cambiarias</a:t>
              </a:r>
              <a:endParaRPr lang="es-CO" sz="1600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791840" y="1043533"/>
              <a:ext cx="648072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r>
                <a:rPr lang="es-CO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OE3</a:t>
              </a:r>
              <a:endParaRPr lang="es-CO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696557" y="2166659"/>
            <a:ext cx="4693844" cy="936104"/>
            <a:chOff x="1354580" y="2195661"/>
            <a:chExt cx="4693844" cy="936104"/>
          </a:xfrm>
        </p:grpSpPr>
        <p:sp>
          <p:nvSpPr>
            <p:cNvPr id="34" name="33 Rectángulo"/>
            <p:cNvSpPr/>
            <p:nvPr/>
          </p:nvSpPr>
          <p:spPr>
            <a:xfrm>
              <a:off x="1943968" y="2203707"/>
              <a:ext cx="4104456" cy="9280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s-CO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Mejorar </a:t>
              </a:r>
              <a:r>
                <a:rPr lang="es-CO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la percepción de la ciudadanía y la confianza en la entidad a través de la unidad de criterio y seguridad </a:t>
              </a:r>
              <a:r>
                <a:rPr lang="es-CO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jurídica</a:t>
              </a:r>
              <a:endParaRPr lang="es-CO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354580" y="2195661"/>
              <a:ext cx="610819" cy="9280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h="25400" prst="softRound"/>
              </a:sp3d>
            </a:bodyPr>
            <a:lstStyle/>
            <a:p>
              <a:r>
                <a:rPr lang="es-CO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GM9</a:t>
              </a:r>
              <a:endParaRPr lang="es-CO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1559293" y="3648854"/>
            <a:ext cx="393569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GM9.1.  Fortalecer la seguridad jurídica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537053" y="5827019"/>
            <a:ext cx="403238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GM9.2. Prevención del daño antijurídico</a:t>
            </a:r>
          </a:p>
        </p:txBody>
      </p:sp>
      <p:cxnSp>
        <p:nvCxnSpPr>
          <p:cNvPr id="29" name="28 Conector angular"/>
          <p:cNvCxnSpPr>
            <a:stCxn id="33" idx="1"/>
            <a:endCxn id="35" idx="1"/>
          </p:cNvCxnSpPr>
          <p:nvPr/>
        </p:nvCxnSpPr>
        <p:spPr>
          <a:xfrm rot="10800000" flipH="1" flipV="1">
            <a:off x="408525" y="1590594"/>
            <a:ext cx="288032" cy="1040093"/>
          </a:xfrm>
          <a:prstGeom prst="bentConnector3">
            <a:avLst>
              <a:gd name="adj1" fmla="val -79366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1035 Conector recto"/>
          <p:cNvCxnSpPr>
            <a:stCxn id="35" idx="2"/>
          </p:cNvCxnSpPr>
          <p:nvPr/>
        </p:nvCxnSpPr>
        <p:spPr>
          <a:xfrm flipH="1">
            <a:off x="1001966" y="3094717"/>
            <a:ext cx="1" cy="202427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1038 Conector recto"/>
          <p:cNvCxnSpPr/>
          <p:nvPr/>
        </p:nvCxnSpPr>
        <p:spPr>
          <a:xfrm>
            <a:off x="1001967" y="5118987"/>
            <a:ext cx="30540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2" name="1051 Rectángulo"/>
          <p:cNvSpPr/>
          <p:nvPr/>
        </p:nvSpPr>
        <p:spPr>
          <a:xfrm>
            <a:off x="6797399" y="2094651"/>
            <a:ext cx="268413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Revisión Circular 175  de </a:t>
            </a:r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2001.</a:t>
            </a:r>
          </a:p>
          <a:p>
            <a:pPr algn="just"/>
            <a:r>
              <a:rPr lang="es-CO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instrumento normativo con la directrices orientadas a garantizar seguridad jurídica en las </a:t>
            </a:r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actuaciones de la DIAN.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92 Rectángulo"/>
          <p:cNvSpPr/>
          <p:nvPr/>
        </p:nvSpPr>
        <p:spPr>
          <a:xfrm>
            <a:off x="6792514" y="3515401"/>
            <a:ext cx="268413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Conceptos Unificados: </a:t>
            </a:r>
          </a:p>
          <a:p>
            <a:pPr algn="just"/>
            <a:r>
              <a:rPr lang="es-CO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CREE, NIIF, traslado de reserva de información, impuesto a la riqueza, IVA.</a:t>
            </a:r>
            <a:endParaRPr lang="es-CO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93 Rectángulo"/>
          <p:cNvSpPr/>
          <p:nvPr/>
        </p:nvSpPr>
        <p:spPr>
          <a:xfrm>
            <a:off x="6792514" y="4372450"/>
            <a:ext cx="268413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Oportunidad en: Conceptos, actos administrativos y actuaciones judiciales</a:t>
            </a: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95 Rectángulo"/>
          <p:cNvSpPr/>
          <p:nvPr/>
        </p:nvSpPr>
        <p:spPr>
          <a:xfrm>
            <a:off x="6817237" y="5746700"/>
            <a:ext cx="2684134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Política de Prevención del Daño </a:t>
            </a:r>
            <a:r>
              <a:rPr lang="es-CO" sz="1600" dirty="0" smtClean="0"/>
              <a:t>Antijurídico.</a:t>
            </a:r>
          </a:p>
          <a:p>
            <a:pPr algn="just"/>
            <a:r>
              <a:rPr lang="es-CO" sz="1200" dirty="0"/>
              <a:t>(</a:t>
            </a:r>
            <a:r>
              <a:rPr lang="es-CO" sz="1200" dirty="0" smtClean="0"/>
              <a:t>Implementación</a:t>
            </a:r>
            <a:r>
              <a:rPr lang="es-CO" sz="1200" dirty="0"/>
              <a:t>, medición y </a:t>
            </a:r>
            <a:r>
              <a:rPr lang="es-CO" sz="1200" dirty="0" smtClean="0"/>
              <a:t>revisión)</a:t>
            </a:r>
            <a:endParaRPr lang="es-CO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9" name="78 Conector recto"/>
          <p:cNvCxnSpPr/>
          <p:nvPr/>
        </p:nvCxnSpPr>
        <p:spPr>
          <a:xfrm>
            <a:off x="1307376" y="3833520"/>
            <a:ext cx="23930" cy="217816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>
            <a:off x="1285945" y="3833520"/>
            <a:ext cx="2027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>
            <a:off x="1307229" y="6004754"/>
            <a:ext cx="205747" cy="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angular"/>
          <p:cNvCxnSpPr/>
          <p:nvPr/>
        </p:nvCxnSpPr>
        <p:spPr>
          <a:xfrm rot="10800000">
            <a:off x="6792515" y="2598707"/>
            <a:ext cx="488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6457197" y="2756370"/>
            <a:ext cx="0" cy="2074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>
            <a:off x="6457197" y="275637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 de flecha"/>
          <p:cNvCxnSpPr/>
          <p:nvPr/>
        </p:nvCxnSpPr>
        <p:spPr>
          <a:xfrm>
            <a:off x="6457197" y="483095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recto de flecha"/>
          <p:cNvCxnSpPr/>
          <p:nvPr/>
        </p:nvCxnSpPr>
        <p:spPr>
          <a:xfrm>
            <a:off x="6457197" y="38693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 de flecha"/>
          <p:cNvCxnSpPr/>
          <p:nvPr/>
        </p:nvCxnSpPr>
        <p:spPr>
          <a:xfrm>
            <a:off x="5521093" y="3869344"/>
            <a:ext cx="936104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 de flecha"/>
          <p:cNvCxnSpPr/>
          <p:nvPr/>
        </p:nvCxnSpPr>
        <p:spPr>
          <a:xfrm flipV="1">
            <a:off x="5553845" y="6124742"/>
            <a:ext cx="1238669" cy="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23866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79437"/>
            <a:ext cx="5176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2400" b="1" dirty="0">
              <a:solidFill>
                <a:schemeClr val="bg1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5776" y="7164213"/>
            <a:ext cx="2277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Dirección de Gestión Jurídica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92348" y="2699717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SUBDIRECCIÓN DE GESTIÓN DE NORMATIVA Y DOCTRINA</a:t>
            </a:r>
            <a:endParaRPr lang="es-CO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306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5776" y="7164213"/>
            <a:ext cx="3751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Normativa y Doctrina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43968" y="1187549"/>
            <a:ext cx="5740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Consultas Resueltas 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Normativa y Doctrina, y Relatoría</a:t>
            </a:r>
          </a:p>
          <a:p>
            <a:endParaRPr lang="es-CO" sz="2000" dirty="0"/>
          </a:p>
        </p:txBody>
      </p:sp>
      <p:sp>
        <p:nvSpPr>
          <p:cNvPr id="9" name="29 CuadroTexto"/>
          <p:cNvSpPr txBox="1"/>
          <p:nvPr/>
        </p:nvSpPr>
        <p:spPr>
          <a:xfrm>
            <a:off x="183728" y="179437"/>
            <a:ext cx="723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SUBDIRECCIÓN DE GESTIÓN DE NORMATIVA Y DOCTRINA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67224670"/>
              </p:ext>
            </p:extLst>
          </p:nvPr>
        </p:nvGraphicFramePr>
        <p:xfrm>
          <a:off x="359792" y="2347228"/>
          <a:ext cx="9217024" cy="4744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471247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15776" y="7164213"/>
            <a:ext cx="3751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Subdirección de Gestión de Normativa y Doctrina</a:t>
            </a:r>
            <a:endParaRPr lang="es-CO" sz="12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29 CuadroTexto"/>
          <p:cNvSpPr txBox="1"/>
          <p:nvPr/>
        </p:nvSpPr>
        <p:spPr>
          <a:xfrm>
            <a:off x="183728" y="179437"/>
            <a:ext cx="7234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SUBDIRECCIÓN DE GESTIÓN DE NORMATIVA Y DOCTRINA</a:t>
            </a:r>
          </a:p>
        </p:txBody>
      </p:sp>
      <p:graphicFrame>
        <p:nvGraphicFramePr>
          <p:cNvPr id="7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27471137"/>
              </p:ext>
            </p:extLst>
          </p:nvPr>
        </p:nvGraphicFramePr>
        <p:xfrm>
          <a:off x="82550" y="1136120"/>
          <a:ext cx="9915525" cy="528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666602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1471</Words>
  <Application>Microsoft Office PowerPoint</Application>
  <PresentationFormat>Personalizado</PresentationFormat>
  <Paragraphs>415</Paragraphs>
  <Slides>39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1" baseType="lpstr">
      <vt:lpstr>Predeterminado</vt:lpstr>
      <vt:lpstr>Worksheet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SOLICITUD CONCILIACIONES SOMETIDAS  NIVEL NACIONAL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Andres Nieto</dc:creator>
  <cp:lastModifiedBy>Liliana</cp:lastModifiedBy>
  <cp:revision>246</cp:revision>
  <cp:lastPrinted>2015-05-08T19:44:24Z</cp:lastPrinted>
  <dcterms:created xsi:type="dcterms:W3CDTF">2012-05-28T14:40:27Z</dcterms:created>
  <dcterms:modified xsi:type="dcterms:W3CDTF">2015-06-10T06:05:49Z</dcterms:modified>
</cp:coreProperties>
</file>